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embeddedFontLst>
    <p:embeddedFont>
      <p:font typeface="Roboto Light" panose="02000000000000000000" pitchFamily="2" charset="0"/>
      <p:regular r:id="rId14"/>
      <p:italic r:id="rId15"/>
    </p:embeddedFont>
    <p:embeddedFont>
      <p:font typeface="Roboto Thin" panose="02000000000000000000" pitchFamily="2" charset="0"/>
      <p:regular r:id="rId16"/>
      <p: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jLrtbXOiKAYkscK5JbbU3OwhHh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83EAF51-E584-4C88-8098-1ACB36DF8453}">
  <a:tblStyle styleId="{683EAF51-E584-4C88-8098-1ACB36DF84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16981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0645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2123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663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62c0ac56b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62c0ac56b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398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62c0ac56b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62c0ac56b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00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62c0ac56b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62c0ac56be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130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3515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644ee60d2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644ee60d2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7121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644ee60d2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644ee60d2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9888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644ee60d2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644ee60d2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7923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019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  <a:defRPr>
                <a:solidFill>
                  <a:srgbClr val="2E75B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838200" y="1559859"/>
            <a:ext cx="10515600" cy="461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▪"/>
              <a:defRPr>
                <a:solidFill>
                  <a:schemeClr val="dk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7239000" y="6356349"/>
            <a:ext cx="29139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4038600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Projet Damase Auba               </a:t>
            </a: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23" name="Google Shape;2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92011" y="5954593"/>
            <a:ext cx="1190389" cy="803512"/>
          </a:xfrm>
          <a:custGeom>
            <a:avLst/>
            <a:gdLst/>
            <a:ahLst/>
            <a:cxnLst/>
            <a:rect l="l" t="t" r="r" b="b"/>
            <a:pathLst>
              <a:path w="4141760" h="4377846" extrusionOk="0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ln>
            <a:noFill/>
          </a:ln>
        </p:spPr>
      </p:pic>
      <p:cxnSp>
        <p:nvCxnSpPr>
          <p:cNvPr id="24" name="Google Shape;24;p16"/>
          <p:cNvCxnSpPr/>
          <p:nvPr/>
        </p:nvCxnSpPr>
        <p:spPr>
          <a:xfrm rot="5400000">
            <a:off x="6099119" y="-4117993"/>
            <a:ext cx="23403" cy="10708357"/>
          </a:xfrm>
          <a:prstGeom prst="straightConnector1">
            <a:avLst/>
          </a:prstGeom>
          <a:noFill/>
          <a:ln w="317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16"/>
          <p:cNvSpPr/>
          <p:nvPr/>
        </p:nvSpPr>
        <p:spPr>
          <a:xfrm rot="5400000">
            <a:off x="11456862" y="1134791"/>
            <a:ext cx="179388" cy="179387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6"/>
          <p:cNvSpPr txBox="1"/>
          <p:nvPr/>
        </p:nvSpPr>
        <p:spPr>
          <a:xfrm>
            <a:off x="11483121" y="1161045"/>
            <a:ext cx="126846" cy="126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6"/>
          <p:cNvSpPr/>
          <p:nvPr/>
        </p:nvSpPr>
        <p:spPr>
          <a:xfrm rot="5400000">
            <a:off x="577254" y="1158193"/>
            <a:ext cx="179388" cy="179388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16"/>
          <p:cNvSpPr txBox="1"/>
          <p:nvPr/>
        </p:nvSpPr>
        <p:spPr>
          <a:xfrm>
            <a:off x="603521" y="1184446"/>
            <a:ext cx="126846" cy="126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0" y="-1"/>
            <a:ext cx="12191695" cy="6852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ctrTitle"/>
          </p:nvPr>
        </p:nvSpPr>
        <p:spPr>
          <a:xfrm>
            <a:off x="5437975" y="456925"/>
            <a:ext cx="6634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0000"/>
              <a:buFont typeface="Calibri"/>
              <a:buNone/>
            </a:pPr>
            <a:r>
              <a:rPr lang="fr-FR" sz="3000">
                <a:solidFill>
                  <a:schemeClr val="dk2"/>
                </a:solidFill>
                <a:latin typeface="Roboto Thin"/>
                <a:ea typeface="Roboto Thin"/>
                <a:cs typeface="Roboto Thin"/>
                <a:sym typeface="Roboto Thin"/>
              </a:rPr>
              <a:t>Réunion ICEA / Mairie de Ramonville </a:t>
            </a:r>
            <a:endParaRPr sz="3000">
              <a:solidFill>
                <a:schemeClr val="dk2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93" name="Google Shape;93;p1"/>
          <p:cNvSpPr txBox="1">
            <a:spLocks noGrp="1"/>
          </p:cNvSpPr>
          <p:nvPr>
            <p:ph type="subTitle" idx="1"/>
          </p:nvPr>
        </p:nvSpPr>
        <p:spPr>
          <a:xfrm>
            <a:off x="9013863" y="6050844"/>
            <a:ext cx="3058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fr-FR" sz="1400">
                <a:solidFill>
                  <a:schemeClr val="dk2"/>
                </a:solidFill>
                <a:latin typeface="Roboto Thin"/>
                <a:ea typeface="Roboto Thin"/>
                <a:cs typeface="Roboto Thin"/>
                <a:sym typeface="Roboto Thin"/>
              </a:rPr>
              <a:t>13 Octobre 2022 </a:t>
            </a:r>
            <a:endParaRPr sz="1400"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470" y="2488356"/>
            <a:ext cx="4141760" cy="2795688"/>
          </a:xfrm>
          <a:custGeom>
            <a:avLst/>
            <a:gdLst/>
            <a:ahLst/>
            <a:cxnLst/>
            <a:rect l="l" t="t" r="r" b="b"/>
            <a:pathLst>
              <a:path w="4141760" h="4377846" extrusionOk="0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95" name="Google Shape;95;p1"/>
          <p:cNvGrpSpPr/>
          <p:nvPr/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96" name="Google Shape;96;p1"/>
            <p:cNvSpPr/>
            <p:nvPr/>
          </p:nvSpPr>
          <p:spPr>
            <a:xfrm flipH="1">
              <a:off x="305" y="34854"/>
              <a:ext cx="6028697" cy="6817170"/>
            </a:xfrm>
            <a:custGeom>
              <a:avLst/>
              <a:gdLst/>
              <a:ahLst/>
              <a:cxnLst/>
              <a:rect l="l" t="t" r="r" b="b"/>
              <a:pathLst>
                <a:path w="6028697" h="6817170" extrusionOk="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 flipH="1">
              <a:off x="305" y="1"/>
              <a:ext cx="6165116" cy="6858001"/>
            </a:xfrm>
            <a:custGeom>
              <a:avLst/>
              <a:gdLst/>
              <a:ahLst/>
              <a:cxnLst/>
              <a:rect l="l" t="t" r="r" b="b"/>
              <a:pathLst>
                <a:path w="6264586" h="6858001" extrusionOk="0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 flipH="1">
              <a:off x="305" y="-5977"/>
              <a:ext cx="6238675" cy="6858001"/>
            </a:xfrm>
            <a:custGeom>
              <a:avLst/>
              <a:gdLst/>
              <a:ahLst/>
              <a:cxnLst/>
              <a:rect l="l" t="t" r="r" b="b"/>
              <a:pathLst>
                <a:path w="6264586" h="6858001" extrusionOk="0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1"/>
          <p:cNvSpPr txBox="1"/>
          <p:nvPr/>
        </p:nvSpPr>
        <p:spPr>
          <a:xfrm>
            <a:off x="6770875" y="2832725"/>
            <a:ext cx="5301900" cy="12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Pré-étude technique</a:t>
            </a:r>
            <a:endParaRPr sz="24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6455575" y="1135625"/>
            <a:ext cx="56172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None/>
            </a:pPr>
            <a:r>
              <a:rPr lang="fr-FR" sz="3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Tribunes du stade Municipal</a:t>
            </a:r>
            <a:br>
              <a:rPr lang="fr-FR" sz="3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3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901" y="3372850"/>
            <a:ext cx="4995525" cy="267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 dirty="0" smtClean="0"/>
              <a:t>Icéa c’est :</a:t>
            </a:r>
            <a:endParaRPr dirty="0"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416459" y="1559859"/>
            <a:ext cx="11416420" cy="461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06400">
              <a:lnSpc>
                <a:spcPct val="70000"/>
              </a:lnSpc>
              <a:spcBef>
                <a:spcPts val="900"/>
              </a:spcBef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appropriation </a:t>
            </a:r>
            <a:r>
              <a:rPr lang="fr-FR" sz="2400" dirty="0">
                <a:solidFill>
                  <a:srgbClr val="FF0000"/>
                </a:solidFill>
              </a:rPr>
              <a:t>citoyenne des enjeux </a:t>
            </a:r>
            <a:r>
              <a:rPr lang="fr-FR" sz="2400" dirty="0" smtClean="0">
                <a:solidFill>
                  <a:srgbClr val="FF0000"/>
                </a:solidFill>
              </a:rPr>
              <a:t>énergétiques et notamment par les citoyens </a:t>
            </a:r>
            <a:r>
              <a:rPr lang="fr-FR" sz="2400" dirty="0" err="1" smtClean="0">
                <a:solidFill>
                  <a:srgbClr val="FF0000"/>
                </a:solidFill>
              </a:rPr>
              <a:t>Ramonvillois</a:t>
            </a:r>
            <a:r>
              <a:rPr lang="fr-FR" sz="2400" dirty="0" smtClean="0">
                <a:solidFill>
                  <a:srgbClr val="FF0000"/>
                </a:solidFill>
              </a:rPr>
              <a:t> qui pourront s’impliquer dans le projet</a:t>
            </a:r>
            <a:endParaRPr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</a:t>
            </a:r>
            <a:r>
              <a:rPr lang="fr-FR" sz="2400" dirty="0">
                <a:solidFill>
                  <a:srgbClr val="FF0000"/>
                </a:solidFill>
              </a:rPr>
              <a:t>participation aux objectifs des territoires en matière d'énergies </a:t>
            </a:r>
            <a:r>
              <a:rPr lang="fr-FR" sz="2400" dirty="0" smtClean="0">
                <a:solidFill>
                  <a:srgbClr val="FF0000"/>
                </a:solidFill>
              </a:rPr>
              <a:t>renouvelables 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>
                <a:solidFill>
                  <a:srgbClr val="FF0000"/>
                </a:solidFill>
              </a:rPr>
              <a:t>Une exigence de qualité technique pour un projet de </a:t>
            </a:r>
            <a:r>
              <a:rPr lang="fr-FR" sz="2400" dirty="0" smtClean="0">
                <a:solidFill>
                  <a:srgbClr val="FF0000"/>
                </a:solidFill>
              </a:rPr>
              <a:t>qualité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>
                <a:solidFill>
                  <a:srgbClr val="FF0000"/>
                </a:solidFill>
              </a:rPr>
              <a:t>Un investissement local engendrant des retombées économiques </a:t>
            </a:r>
            <a:r>
              <a:rPr lang="fr-FR" sz="2400" dirty="0" smtClean="0">
                <a:solidFill>
                  <a:srgbClr val="FF0000"/>
                </a:solidFill>
              </a:rPr>
              <a:t>locales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 partenariat fort avec les collectivités </a:t>
            </a:r>
            <a:r>
              <a:rPr lang="fr-FR" sz="2400" dirty="0">
                <a:solidFill>
                  <a:srgbClr val="FF0000"/>
                </a:solidFill>
              </a:rPr>
              <a:t>locales </a:t>
            </a:r>
            <a:r>
              <a:rPr lang="fr-FR" sz="2400" dirty="0" smtClean="0">
                <a:solidFill>
                  <a:srgbClr val="FF0000"/>
                </a:solidFill>
              </a:rPr>
              <a:t>pour </a:t>
            </a:r>
            <a:r>
              <a:rPr lang="fr-FR" sz="2400" dirty="0">
                <a:solidFill>
                  <a:srgbClr val="FF0000"/>
                </a:solidFill>
              </a:rPr>
              <a:t>un projet </a:t>
            </a:r>
            <a:r>
              <a:rPr lang="fr-FR" sz="2400" dirty="0" smtClean="0">
                <a:solidFill>
                  <a:srgbClr val="FF0000"/>
                </a:solidFill>
              </a:rPr>
              <a:t>citoyen 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</a:t>
            </a:r>
            <a:r>
              <a:rPr lang="fr-FR" sz="2400" dirty="0">
                <a:solidFill>
                  <a:srgbClr val="FF0000"/>
                </a:solidFill>
              </a:rPr>
              <a:t>sensibilisation de la population aux enjeux </a:t>
            </a:r>
            <a:r>
              <a:rPr lang="fr-FR" sz="2400" dirty="0" smtClean="0">
                <a:solidFill>
                  <a:srgbClr val="FF0000"/>
                </a:solidFill>
              </a:rPr>
              <a:t>climatiques 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</a:t>
            </a:r>
            <a:r>
              <a:rPr lang="fr-FR" sz="2400" dirty="0">
                <a:solidFill>
                  <a:srgbClr val="FF0000"/>
                </a:solidFill>
              </a:rPr>
              <a:t>création d’emplois à moyen </a:t>
            </a:r>
            <a:r>
              <a:rPr lang="fr-FR" sz="2400" dirty="0" smtClean="0">
                <a:solidFill>
                  <a:srgbClr val="FF0000"/>
                </a:solidFill>
              </a:rPr>
              <a:t>terme</a:t>
            </a: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gouvernance démocratique pour une </a:t>
            </a:r>
            <a:r>
              <a:rPr lang="fr-FR" sz="2400" dirty="0" err="1" smtClean="0">
                <a:solidFill>
                  <a:srgbClr val="FF0000"/>
                </a:solidFill>
              </a:rPr>
              <a:t>lucrativité</a:t>
            </a:r>
            <a:r>
              <a:rPr lang="fr-FR" sz="2400" dirty="0" smtClean="0">
                <a:solidFill>
                  <a:srgbClr val="FF0000"/>
                </a:solidFill>
              </a:rPr>
              <a:t> limitée</a:t>
            </a:r>
            <a:endParaRPr lang="fr-FR" sz="2400" dirty="0">
              <a:solidFill>
                <a:srgbClr val="FF0000"/>
              </a:solidFill>
            </a:endParaRPr>
          </a:p>
          <a:p>
            <a:pPr lvl="0" indent="-406400">
              <a:lnSpc>
                <a:spcPct val="70000"/>
              </a:lnSpc>
              <a:spcBef>
                <a:spcPts val="900"/>
              </a:spcBef>
              <a:buChar char="■"/>
            </a:pPr>
            <a:r>
              <a:rPr lang="fr-FR" sz="2400" dirty="0">
                <a:solidFill>
                  <a:srgbClr val="5F6368"/>
                </a:solidFill>
              </a:rPr>
              <a:t>Un modèle financier </a:t>
            </a:r>
            <a:r>
              <a:rPr lang="fr-FR" sz="2400" dirty="0">
                <a:solidFill>
                  <a:srgbClr val="FF0000"/>
                </a:solidFill>
              </a:rPr>
              <a:t>avec peu de</a:t>
            </a:r>
            <a:r>
              <a:rPr lang="fr-FR" sz="2400" dirty="0">
                <a:solidFill>
                  <a:srgbClr val="5F6368"/>
                </a:solidFill>
              </a:rPr>
              <a:t> frais généraux </a:t>
            </a:r>
            <a:r>
              <a:rPr lang="fr-FR" sz="2400" dirty="0">
                <a:solidFill>
                  <a:srgbClr val="FF0000"/>
                </a:solidFill>
              </a:rPr>
              <a:t>et une </a:t>
            </a:r>
            <a:r>
              <a:rPr lang="fr-FR" sz="2400" dirty="0">
                <a:solidFill>
                  <a:srgbClr val="5F6368"/>
                </a:solidFill>
              </a:rPr>
              <a:t>rémunération </a:t>
            </a:r>
            <a:r>
              <a:rPr lang="fr-FR" sz="2400" dirty="0" smtClean="0">
                <a:solidFill>
                  <a:srgbClr val="FF0000"/>
                </a:solidFill>
              </a:rPr>
              <a:t>limitée</a:t>
            </a:r>
            <a:r>
              <a:rPr lang="fr-FR" sz="2400" dirty="0" smtClean="0">
                <a:solidFill>
                  <a:srgbClr val="5F6368"/>
                </a:solidFill>
              </a:rPr>
              <a:t> </a:t>
            </a:r>
            <a:r>
              <a:rPr lang="fr-FR" sz="2400" dirty="0">
                <a:solidFill>
                  <a:srgbClr val="5F6368"/>
                </a:solidFill>
              </a:rPr>
              <a:t>du capital</a:t>
            </a:r>
          </a:p>
          <a:p>
            <a:pPr lvl="0" indent="-406400">
              <a:lnSpc>
                <a:spcPct val="70000"/>
              </a:lnSpc>
              <a:spcBef>
                <a:spcPts val="900"/>
              </a:spcBef>
              <a:buChar char="■"/>
            </a:pPr>
            <a:r>
              <a:rPr lang="fr-FR" sz="2400" dirty="0" smtClean="0">
                <a:solidFill>
                  <a:srgbClr val="5F6368"/>
                </a:solidFill>
              </a:rPr>
              <a:t>Un transfert </a:t>
            </a:r>
            <a:r>
              <a:rPr lang="fr-FR" sz="2400" dirty="0">
                <a:solidFill>
                  <a:srgbClr val="5F6368"/>
                </a:solidFill>
              </a:rPr>
              <a:t>de propriété de la centrale dès la fin de la durée </a:t>
            </a:r>
            <a:r>
              <a:rPr lang="fr-FR" sz="2400" dirty="0" smtClean="0">
                <a:solidFill>
                  <a:srgbClr val="5F6368"/>
                </a:solidFill>
              </a:rPr>
              <a:t>d’amortissement </a:t>
            </a:r>
            <a:r>
              <a:rPr lang="fr-FR" sz="2400" i="1" dirty="0" smtClean="0">
                <a:solidFill>
                  <a:srgbClr val="FF0000"/>
                </a:solidFill>
              </a:rPr>
              <a:t>(comptable ?)</a:t>
            </a:r>
            <a:endParaRPr lang="fr-FR" sz="2400" i="1" dirty="0"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70000"/>
              </a:lnSpc>
              <a:spcBef>
                <a:spcPts val="900"/>
              </a:spcBef>
              <a:spcAft>
                <a:spcPts val="0"/>
              </a:spcAft>
              <a:buSzPts val="2800"/>
              <a:buChar char="■"/>
            </a:pPr>
            <a:endParaRPr dirty="0">
              <a:solidFill>
                <a:srgbClr val="5F6368"/>
              </a:solidFill>
            </a:endParaRPr>
          </a:p>
          <a:p>
            <a:pPr marL="457200" lvl="0" indent="-406400" algn="l" rtl="0">
              <a:lnSpc>
                <a:spcPct val="70000"/>
              </a:lnSpc>
              <a:spcBef>
                <a:spcPts val="900"/>
              </a:spcBef>
              <a:spcAft>
                <a:spcPts val="900"/>
              </a:spcAft>
              <a:buSzPts val="2800"/>
              <a:buChar char="■"/>
            </a:pPr>
            <a:endParaRPr dirty="0">
              <a:solidFill>
                <a:srgbClr val="5F6368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Conclusion</a:t>
            </a:r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body" idx="1"/>
          </p:nvPr>
        </p:nvSpPr>
        <p:spPr>
          <a:xfrm>
            <a:off x="838200" y="1559859"/>
            <a:ext cx="10515600" cy="461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/>
            <a:r>
              <a:rPr lang="fr-FR" dirty="0" smtClean="0">
                <a:solidFill>
                  <a:srgbClr val="FF0000"/>
                </a:solidFill>
              </a:rPr>
              <a:t>Intérêts </a:t>
            </a:r>
            <a:r>
              <a:rPr lang="fr-FR" dirty="0">
                <a:solidFill>
                  <a:srgbClr val="FF0000"/>
                </a:solidFill>
              </a:rPr>
              <a:t>pour l’auto-consommateur </a:t>
            </a:r>
            <a:endParaRPr lang="fr-FR" dirty="0" smtClean="0">
              <a:solidFill>
                <a:srgbClr val="FF0000"/>
              </a:solidFill>
            </a:endParaRP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dirty="0" smtClean="0">
                <a:solidFill>
                  <a:srgbClr val="FF0000"/>
                </a:solidFill>
              </a:rPr>
              <a:t>Economie significative sur du moyen terme quand l’investissement sera amorti,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sz="2400" dirty="0" smtClean="0">
                <a:solidFill>
                  <a:srgbClr val="FF0000"/>
                </a:solidFill>
              </a:rPr>
              <a:t>Maîtrise </a:t>
            </a:r>
            <a:r>
              <a:rPr lang="fr-FR" sz="2400" dirty="0">
                <a:solidFill>
                  <a:srgbClr val="FF0000"/>
                </a:solidFill>
              </a:rPr>
              <a:t>de sa facture sur une durée longue (&gt; </a:t>
            </a:r>
            <a:r>
              <a:rPr lang="fr-FR" sz="2400" dirty="0" smtClean="0">
                <a:solidFill>
                  <a:srgbClr val="FF0000"/>
                </a:solidFill>
              </a:rPr>
              <a:t>25 ans),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Réduction </a:t>
            </a:r>
            <a:r>
              <a:rPr lang="fr-FR" sz="2400" dirty="0">
                <a:solidFill>
                  <a:srgbClr val="FF0000"/>
                </a:solidFill>
              </a:rPr>
              <a:t>de sa consommation d’énergie finale (</a:t>
            </a:r>
            <a:r>
              <a:rPr lang="fr-FR" sz="2400" dirty="0" err="1">
                <a:solidFill>
                  <a:srgbClr val="FF0000"/>
                </a:solidFill>
              </a:rPr>
              <a:t>cf</a:t>
            </a:r>
            <a:r>
              <a:rPr lang="fr-FR" sz="2400" dirty="0">
                <a:solidFill>
                  <a:srgbClr val="FF0000"/>
                </a:solidFill>
              </a:rPr>
              <a:t> obligations </a:t>
            </a:r>
            <a:r>
              <a:rPr lang="fr-FR" sz="2400" dirty="0" smtClean="0">
                <a:solidFill>
                  <a:srgbClr val="FF0000"/>
                </a:solidFill>
              </a:rPr>
              <a:t>décret tertiaire)</a:t>
            </a:r>
            <a:r>
              <a:rPr lang="fr-FR" dirty="0">
                <a:solidFill>
                  <a:srgbClr val="FF0000"/>
                </a:solidFill>
              </a:rPr>
              <a:t> </a:t>
            </a:r>
            <a:endParaRPr lang="fr-FR" dirty="0" smtClean="0">
              <a:solidFill>
                <a:srgbClr val="FF0000"/>
              </a:solidFill>
            </a:endParaRP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dirty="0" smtClean="0">
                <a:solidFill>
                  <a:srgbClr val="FF0000"/>
                </a:solidFill>
              </a:rPr>
              <a:t>Transfert </a:t>
            </a:r>
            <a:r>
              <a:rPr lang="fr-FR" dirty="0">
                <a:solidFill>
                  <a:srgbClr val="FF0000"/>
                </a:solidFill>
              </a:rPr>
              <a:t>de l’investissement et du risque à la société </a:t>
            </a:r>
            <a:r>
              <a:rPr lang="fr-FR" dirty="0" smtClean="0">
                <a:solidFill>
                  <a:srgbClr val="FF0000"/>
                </a:solidFill>
              </a:rPr>
              <a:t>citoyenne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sz="2400" dirty="0" smtClean="0">
                <a:solidFill>
                  <a:srgbClr val="FF0000"/>
                </a:solidFill>
              </a:rPr>
              <a:t>Image positive pour la collectivité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endParaRPr lang="fr-FR" dirty="0">
              <a:solidFill>
                <a:srgbClr val="FF0000"/>
              </a:solidFill>
            </a:endParaRPr>
          </a:p>
          <a:p>
            <a:pPr marL="342900" indent="-342900"/>
            <a:r>
              <a:rPr lang="fr-FR" sz="2800" dirty="0" smtClean="0">
                <a:solidFill>
                  <a:srgbClr val="FF0000"/>
                </a:solidFill>
              </a:rPr>
              <a:t>A faire : </a:t>
            </a:r>
            <a:r>
              <a:rPr lang="fr-FR" sz="2800" i="1" dirty="0" smtClean="0">
                <a:solidFill>
                  <a:srgbClr val="FF0000"/>
                </a:solidFill>
              </a:rPr>
              <a:t>(dans l’ordre ?)</a:t>
            </a:r>
            <a:endParaRPr lang="fr-FR" sz="2800" i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endParaRPr dirty="0">
              <a:solidFill>
                <a:srgbClr val="FF0000"/>
              </a:solidFill>
            </a:endParaRP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Etude de structure puis choisir la puissance 120 ou 100 kwc et le mode t’intégration </a:t>
            </a: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Confirmer par une étude de faisabilité (avant projet sommaire APS) par un BE</a:t>
            </a: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Définir le type de montage juridique et modèle économique</a:t>
            </a:r>
          </a:p>
          <a:p>
            <a:pPr marL="952500" lvl="1" indent="-342900"/>
            <a:r>
              <a:rPr lang="fr-FR">
                <a:solidFill>
                  <a:srgbClr val="FF0000"/>
                </a:solidFill>
              </a:rPr>
              <a:t>Lancer </a:t>
            </a:r>
            <a:r>
              <a:rPr lang="fr-FR" smtClean="0">
                <a:solidFill>
                  <a:srgbClr val="FF0000"/>
                </a:solidFill>
              </a:rPr>
              <a:t>l’AMI (faire </a:t>
            </a:r>
            <a:r>
              <a:rPr lang="fr-FR" dirty="0" smtClean="0">
                <a:solidFill>
                  <a:srgbClr val="FF0000"/>
                </a:solidFill>
              </a:rPr>
              <a:t>en sorte que seule une société citoyenne puisse répondre) , (définir dans l’AMI qui prend en charge l’étude de structure et l’APS)</a:t>
            </a: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Etc….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62c0ac56be_0_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Sommaire</a:t>
            </a:r>
            <a:endParaRPr/>
          </a:p>
        </p:txBody>
      </p:sp>
      <p:sp>
        <p:nvSpPr>
          <p:cNvPr id="107" name="Google Shape;107;g162c0ac56be_0_1"/>
          <p:cNvSpPr txBox="1">
            <a:spLocks noGrp="1"/>
          </p:cNvSpPr>
          <p:nvPr>
            <p:ph type="body" idx="1"/>
          </p:nvPr>
        </p:nvSpPr>
        <p:spPr>
          <a:xfrm>
            <a:off x="838200" y="1559859"/>
            <a:ext cx="10515600" cy="461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Hypothèses de base / Site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Profil de consommation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Capacité de production - autoconsommation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Business Case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Business Model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Questions/Réponses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62c0ac56be_0_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Hypothèses de base - Site</a:t>
            </a:r>
            <a:endParaRPr/>
          </a:p>
        </p:txBody>
      </p:sp>
      <p:graphicFrame>
        <p:nvGraphicFramePr>
          <p:cNvPr id="113" name="Google Shape;113;g162c0ac56be_0_6"/>
          <p:cNvGraphicFramePr/>
          <p:nvPr/>
        </p:nvGraphicFramePr>
        <p:xfrm>
          <a:off x="653775" y="1418550"/>
          <a:ext cx="5040825" cy="1280070"/>
        </p:xfrm>
        <a:graphic>
          <a:graphicData uri="http://schemas.openxmlformats.org/drawingml/2006/table">
            <a:tbl>
              <a:tblPr>
                <a:noFill/>
                <a:tableStyleId>{683EAF51-E584-4C88-8098-1ACB36DF8453}</a:tableStyleId>
              </a:tblPr>
              <a:tblGrid>
                <a:gridCol w="1531600"/>
                <a:gridCol w="3509225"/>
              </a:tblGrid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Latitude/Longitude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rPr>
                        <a:t>43.547, 1.481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Altitude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156 m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adresse :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</a:rPr>
                        <a:t>All. des Sports</a:t>
                      </a:r>
                      <a:endParaRPr sz="12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</a:rPr>
                        <a:t>31520 Ramonville-Saint-Agne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114" name="Google Shape;114;g162c0ac56be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775" y="2892325"/>
            <a:ext cx="7089299" cy="3266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162c0ac56be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83000" y="2892325"/>
            <a:ext cx="3585640" cy="29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62c0ac56be_0_2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Profil de consommation</a:t>
            </a:r>
            <a:endParaRPr/>
          </a:p>
        </p:txBody>
      </p:sp>
      <p:sp>
        <p:nvSpPr>
          <p:cNvPr id="121" name="Google Shape;121;g162c0ac56be_0_22"/>
          <p:cNvSpPr txBox="1">
            <a:spLocks noGrp="1"/>
          </p:cNvSpPr>
          <p:nvPr>
            <p:ph type="body" idx="1"/>
          </p:nvPr>
        </p:nvSpPr>
        <p:spPr>
          <a:xfrm>
            <a:off x="788400" y="1400425"/>
            <a:ext cx="5484600" cy="324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Poste de comptage :</a:t>
            </a:r>
            <a:endParaRPr sz="2300"/>
          </a:p>
          <a:p>
            <a:pPr marL="457200" lvl="0" indent="0" algn="l" rtl="0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PDL n° :</a:t>
            </a:r>
            <a:r>
              <a:rPr lang="fr-FR" sz="2300"/>
              <a:t> </a:t>
            </a:r>
            <a:r>
              <a:rPr lang="fr-FR" sz="1500">
                <a:solidFill>
                  <a:srgbClr val="5F6368"/>
                </a:solidFill>
              </a:rPr>
              <a:t>30002311000755</a:t>
            </a:r>
            <a:endParaRPr sz="2300"/>
          </a:p>
          <a:p>
            <a:pPr marL="457200" lvl="0" indent="0" algn="l" rtl="0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100">
                <a:solidFill>
                  <a:srgbClr val="5F6368"/>
                </a:solidFill>
              </a:rPr>
              <a:t>PISCINE+TRIBUNES+TERRAIN HONNEUR+GYMNASE KARBEN+DOJO+TERRAIN FOOT</a:t>
            </a:r>
            <a:endParaRPr sz="1100">
              <a:solidFill>
                <a:srgbClr val="5F6368"/>
              </a:solidFill>
            </a:endParaRPr>
          </a:p>
          <a:p>
            <a:pPr marL="457200" lvl="0" indent="0" algn="l" rtl="0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C4 - 156 kVA</a:t>
            </a:r>
            <a:endParaRPr sz="1500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Données de consommation:</a:t>
            </a:r>
            <a:endParaRPr sz="2300"/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rgbClr val="5F6368"/>
              </a:buClr>
              <a:buSzPts val="1500"/>
              <a:buChar char="●"/>
            </a:pPr>
            <a:r>
              <a:rPr lang="fr-FR" sz="1500">
                <a:solidFill>
                  <a:srgbClr val="5F6368"/>
                </a:solidFill>
              </a:rPr>
              <a:t>Enedis : du 01/07/2021 au 30/12/2021 - energie active au pas de 10 mn</a:t>
            </a:r>
            <a:endParaRPr sz="1500">
              <a:solidFill>
                <a:srgbClr val="5F6368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500"/>
              <a:buChar char="●"/>
            </a:pPr>
            <a:r>
              <a:rPr lang="fr-FR" sz="1500">
                <a:solidFill>
                  <a:srgbClr val="5F6368"/>
                </a:solidFill>
              </a:rPr>
              <a:t>Volterre : du 01/01/2022 au 23/07/2022 - energie active au pas horaire</a:t>
            </a:r>
            <a:endParaRPr sz="1500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reconstruction d’une année type au pas horaire</a:t>
            </a:r>
            <a:endParaRPr sz="1500">
              <a:solidFill>
                <a:srgbClr val="5F6368"/>
              </a:solidFill>
            </a:endParaRPr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347,825 MWh</a:t>
            </a:r>
            <a:endParaRPr sz="1500">
              <a:solidFill>
                <a:srgbClr val="5F6368"/>
              </a:solidFill>
            </a:endParaRPr>
          </a:p>
        </p:txBody>
      </p:sp>
      <p:pic>
        <p:nvPicPr>
          <p:cNvPr id="122" name="Google Shape;122;g162c0ac56be_0_22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3175" y="1400425"/>
            <a:ext cx="5075124" cy="275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162c0ac56be_0_22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199" y="4306474"/>
            <a:ext cx="3598775" cy="22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162c0ac56be_0_22" title="Graphiqu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9713" y="4006425"/>
            <a:ext cx="4878599" cy="2034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Scénarii d’implantation</a:t>
            </a:r>
            <a:endParaRPr/>
          </a:p>
        </p:txBody>
      </p:sp>
      <p:sp>
        <p:nvSpPr>
          <p:cNvPr id="130" name="Google Shape;130;p10"/>
          <p:cNvSpPr txBox="1"/>
          <p:nvPr/>
        </p:nvSpPr>
        <p:spPr>
          <a:xfrm>
            <a:off x="1640963" y="1440593"/>
            <a:ext cx="3570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base : 100 kWc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(30 panneaux x 8 travées)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 txBox="1"/>
          <p:nvPr/>
        </p:nvSpPr>
        <p:spPr>
          <a:xfrm>
            <a:off x="7143804" y="1440594"/>
            <a:ext cx="3570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Variante: 120 kWc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(38 panneaux x 8 travées - utilisation du porte à faux)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0"/>
          <p:cNvPicPr preferRelativeResize="0"/>
          <p:nvPr/>
        </p:nvPicPr>
        <p:blipFill rotWithShape="1">
          <a:blip r:embed="rId3">
            <a:alphaModFix/>
          </a:blip>
          <a:srcRect l="5410"/>
          <a:stretch/>
        </p:blipFill>
        <p:spPr>
          <a:xfrm>
            <a:off x="787200" y="2806725"/>
            <a:ext cx="5278149" cy="300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0025" y="2806719"/>
            <a:ext cx="5278151" cy="3005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013" y="5289719"/>
            <a:ext cx="1090675" cy="111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644ee60d23_0_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Production et autoconsommation [120 kWc]*</a:t>
            </a:r>
            <a:endParaRPr/>
          </a:p>
        </p:txBody>
      </p:sp>
      <p:sp>
        <p:nvSpPr>
          <p:cNvPr id="140" name="Google Shape;140;g1644ee60d23_0_3"/>
          <p:cNvSpPr txBox="1">
            <a:spLocks noGrp="1"/>
          </p:cNvSpPr>
          <p:nvPr>
            <p:ph type="body" idx="1"/>
          </p:nvPr>
        </p:nvSpPr>
        <p:spPr>
          <a:xfrm>
            <a:off x="1311200" y="1312100"/>
            <a:ext cx="4115400" cy="253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</a:t>
            </a:r>
            <a:endParaRPr sz="25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 u="sng">
                <a:solidFill>
                  <a:srgbClr val="5F6368"/>
                </a:solidFill>
              </a:rPr>
              <a:t>Energie solaire consommée</a:t>
            </a:r>
            <a:r>
              <a:rPr lang="fr-FR" sz="2300">
                <a:solidFill>
                  <a:srgbClr val="5F6368"/>
                </a:solidFill>
              </a:rPr>
              <a:t/>
            </a:r>
            <a:br>
              <a:rPr lang="fr-FR" sz="2300">
                <a:solidFill>
                  <a:srgbClr val="5F6368"/>
                </a:solidFill>
              </a:rPr>
            </a:br>
            <a:r>
              <a:rPr lang="fr-FR" sz="2300">
                <a:solidFill>
                  <a:srgbClr val="5F6368"/>
                </a:solidFill>
              </a:rPr>
              <a:t>  Énergie Solaire produite</a:t>
            </a:r>
            <a:endParaRPr sz="2300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</a:t>
            </a:r>
            <a:endParaRPr sz="2300">
              <a:solidFill>
                <a:srgbClr val="5F6368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300" u="sng">
                <a:solidFill>
                  <a:srgbClr val="5F6368"/>
                </a:solidFill>
              </a:rPr>
              <a:t>Énergie  solaire  consommée  </a:t>
            </a:r>
            <a:r>
              <a:rPr lang="fr-FR" sz="2300">
                <a:solidFill>
                  <a:srgbClr val="5F6368"/>
                </a:solidFill>
              </a:rPr>
              <a:t/>
            </a:r>
            <a:br>
              <a:rPr lang="fr-FR" sz="2300">
                <a:solidFill>
                  <a:srgbClr val="5F6368"/>
                </a:solidFill>
              </a:rPr>
            </a:br>
            <a:r>
              <a:rPr lang="fr-FR" sz="2300">
                <a:solidFill>
                  <a:srgbClr val="5F6368"/>
                </a:solidFill>
              </a:rPr>
              <a:t>Consommation totale du Site</a:t>
            </a:r>
            <a:endParaRPr sz="2300">
              <a:solidFill>
                <a:srgbClr val="5F6368"/>
              </a:solidFill>
            </a:endParaRPr>
          </a:p>
        </p:txBody>
      </p:sp>
      <p:pic>
        <p:nvPicPr>
          <p:cNvPr id="141" name="Google Shape;141;g1644ee60d23_0_3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8650" y="1312088"/>
            <a:ext cx="5167299" cy="303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1644ee60d23_0_3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275" y="3701850"/>
            <a:ext cx="5167254" cy="30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1644ee60d23_0_3"/>
          <p:cNvSpPr txBox="1"/>
          <p:nvPr/>
        </p:nvSpPr>
        <p:spPr>
          <a:xfrm>
            <a:off x="6961375" y="4971100"/>
            <a:ext cx="444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(*) hypothèse à 120 kWc, faisabilité technique a Confirmer</a:t>
            </a:r>
            <a:endParaRPr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644ee60d23_0_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Production vs consommation</a:t>
            </a:r>
            <a:endParaRPr/>
          </a:p>
        </p:txBody>
      </p:sp>
      <p:pic>
        <p:nvPicPr>
          <p:cNvPr id="149" name="Google Shape;149;g1644ee60d23_0_11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950" y="3620850"/>
            <a:ext cx="6314471" cy="310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1644ee60d23_0_11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7400" y="1373525"/>
            <a:ext cx="6114324" cy="30087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1644ee60d23_0_11"/>
          <p:cNvSpPr txBox="1"/>
          <p:nvPr/>
        </p:nvSpPr>
        <p:spPr>
          <a:xfrm>
            <a:off x="10371100" y="1373525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120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1644ee60d23_0_11"/>
          <p:cNvSpPr txBox="1"/>
          <p:nvPr/>
        </p:nvSpPr>
        <p:spPr>
          <a:xfrm>
            <a:off x="4471325" y="3620850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100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1644ee60d23_0_11"/>
          <p:cNvSpPr txBox="1">
            <a:spLocks noGrp="1"/>
          </p:cNvSpPr>
          <p:nvPr>
            <p:ph type="body" idx="1"/>
          </p:nvPr>
        </p:nvSpPr>
        <p:spPr>
          <a:xfrm>
            <a:off x="838200" y="1312100"/>
            <a:ext cx="4588500" cy="253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u="sng">
                <a:solidFill>
                  <a:srgbClr val="5F6368"/>
                </a:solidFill>
              </a:rPr>
              <a:t>CENTRALE 100 kWc</a:t>
            </a:r>
            <a:endParaRPr sz="2500" u="sng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51,6 %</a:t>
            </a:r>
            <a:endParaRPr sz="2500">
              <a:solidFill>
                <a:srgbClr val="5F636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       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16,7 %</a:t>
            </a:r>
            <a:endParaRPr sz="2300">
              <a:solidFill>
                <a:srgbClr val="5F6368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5F6368"/>
              </a:solidFill>
            </a:endParaRPr>
          </a:p>
        </p:txBody>
      </p:sp>
      <p:sp>
        <p:nvSpPr>
          <p:cNvPr id="154" name="Google Shape;154;g1644ee60d23_0_11"/>
          <p:cNvSpPr txBox="1">
            <a:spLocks noGrp="1"/>
          </p:cNvSpPr>
          <p:nvPr>
            <p:ph type="body" idx="1"/>
          </p:nvPr>
        </p:nvSpPr>
        <p:spPr>
          <a:xfrm>
            <a:off x="6940000" y="4382250"/>
            <a:ext cx="4588500" cy="192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u="sng">
                <a:solidFill>
                  <a:srgbClr val="5F6368"/>
                </a:solidFill>
              </a:rPr>
              <a:t>CENTRALE 120 kWc</a:t>
            </a:r>
            <a:endParaRPr sz="2500" u="sng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46,4 %</a:t>
            </a:r>
            <a:endParaRPr sz="2500">
              <a:solidFill>
                <a:srgbClr val="5F636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       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18,0 %</a:t>
            </a:r>
            <a:endParaRPr sz="2300">
              <a:solidFill>
                <a:srgbClr val="5F6368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5F636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644ee60d23_0_2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Business case (estimation)</a:t>
            </a:r>
            <a:endParaRPr/>
          </a:p>
        </p:txBody>
      </p:sp>
      <p:sp>
        <p:nvSpPr>
          <p:cNvPr id="160" name="Google Shape;160;g1644ee60d23_0_24"/>
          <p:cNvSpPr txBox="1">
            <a:spLocks noGrp="1"/>
          </p:cNvSpPr>
          <p:nvPr>
            <p:ph type="body" idx="1"/>
          </p:nvPr>
        </p:nvSpPr>
        <p:spPr>
          <a:xfrm>
            <a:off x="971500" y="1248025"/>
            <a:ext cx="4598100" cy="133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2300"/>
              <a:t>Hypothèses :</a:t>
            </a:r>
            <a:endParaRPr sz="2300"/>
          </a:p>
          <a:p>
            <a:pPr marL="45720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durée d’investissement : 15 ans</a:t>
            </a:r>
            <a:endParaRPr sz="1900">
              <a:solidFill>
                <a:srgbClr val="5F6368"/>
              </a:solidFill>
            </a:endParaRPr>
          </a:p>
          <a:p>
            <a:pPr marL="45720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taux d’investissement : 5,5%</a:t>
            </a:r>
            <a:endParaRPr sz="1900">
              <a:solidFill>
                <a:srgbClr val="5F6368"/>
              </a:solidFill>
            </a:endParaRPr>
          </a:p>
          <a:p>
            <a:pPr marL="45720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taux d’actualisation du loyer : 2%</a:t>
            </a:r>
            <a:endParaRPr sz="1900">
              <a:solidFill>
                <a:srgbClr val="5F6368"/>
              </a:solidFill>
            </a:endParaRPr>
          </a:p>
        </p:txBody>
      </p:sp>
      <p:pic>
        <p:nvPicPr>
          <p:cNvPr id="161" name="Google Shape;161;g1644ee60d23_0_24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83025"/>
            <a:ext cx="6428532" cy="3974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1644ee60d23_0_24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0925" y="1440600"/>
            <a:ext cx="5941074" cy="367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1644ee60d23_0_24"/>
          <p:cNvSpPr txBox="1"/>
          <p:nvPr/>
        </p:nvSpPr>
        <p:spPr>
          <a:xfrm>
            <a:off x="10296975" y="1248025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120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1644ee60d23_0_24"/>
          <p:cNvSpPr txBox="1"/>
          <p:nvPr/>
        </p:nvSpPr>
        <p:spPr>
          <a:xfrm>
            <a:off x="4524150" y="2720800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100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1644ee60d23_0_24"/>
          <p:cNvSpPr txBox="1"/>
          <p:nvPr/>
        </p:nvSpPr>
        <p:spPr>
          <a:xfrm>
            <a:off x="7575425" y="5114175"/>
            <a:ext cx="3613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Montants estimatifs, TTC hors TVA pour une année type</a:t>
            </a:r>
            <a:endParaRPr sz="17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 dirty="0"/>
              <a:t>Points à </a:t>
            </a:r>
            <a:r>
              <a:rPr lang="fr-FR" dirty="0" smtClean="0">
                <a:solidFill>
                  <a:srgbClr val="FF0000"/>
                </a:solidFill>
              </a:rPr>
              <a:t>définir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690075" y="1485775"/>
            <a:ext cx="5516400" cy="5096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>
                <a:solidFill>
                  <a:srgbClr val="5F6368"/>
                </a:solidFill>
              </a:rPr>
              <a:t>TECHNIQUES</a:t>
            </a:r>
            <a:endParaRPr sz="26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/>
              <a:t>Etude </a:t>
            </a:r>
            <a:r>
              <a:rPr lang="fr-FR" sz="2600" dirty="0" smtClean="0"/>
              <a:t>structure </a:t>
            </a:r>
            <a:endParaRPr sz="2600" dirty="0"/>
          </a:p>
          <a:p>
            <a:pPr marL="685800" lvl="1" indent="-25019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 dirty="0"/>
              <a:t>surcharge nécessaire de </a:t>
            </a:r>
            <a:r>
              <a:rPr lang="fr-FR" sz="2200" dirty="0" smtClean="0"/>
              <a:t>1</a:t>
            </a:r>
            <a:r>
              <a:rPr lang="fr-FR" sz="2200" dirty="0" smtClean="0">
                <a:solidFill>
                  <a:srgbClr val="FF0000"/>
                </a:solidFill>
              </a:rPr>
              <a:t>3</a:t>
            </a:r>
            <a:r>
              <a:rPr lang="fr-FR" sz="2200" dirty="0" smtClean="0"/>
              <a:t>kg/m</a:t>
            </a:r>
            <a:r>
              <a:rPr lang="fr-FR" sz="2200" baseline="30000" dirty="0" smtClean="0"/>
              <a:t>2</a:t>
            </a:r>
            <a:endParaRPr sz="2200" baseline="30000" dirty="0"/>
          </a:p>
          <a:p>
            <a:pPr marL="685800" lvl="1" indent="-250190">
              <a:buSzPts val="2200"/>
            </a:pPr>
            <a:r>
              <a:rPr lang="fr-FR" sz="2200" dirty="0"/>
              <a:t>valider </a:t>
            </a:r>
            <a:r>
              <a:rPr lang="fr-FR" sz="2200" dirty="0" smtClean="0">
                <a:solidFill>
                  <a:srgbClr val="FF0000"/>
                </a:solidFill>
              </a:rPr>
              <a:t>par le BE </a:t>
            </a:r>
            <a:r>
              <a:rPr lang="fr-FR" sz="2200" dirty="0" smtClean="0"/>
              <a:t>possibilité </a:t>
            </a:r>
            <a:r>
              <a:rPr lang="fr-FR" sz="2200" dirty="0"/>
              <a:t>d’utiliser le porte à </a:t>
            </a:r>
            <a:r>
              <a:rPr lang="fr-FR" sz="2200" dirty="0" smtClean="0"/>
              <a:t>fau</a:t>
            </a:r>
            <a:r>
              <a:rPr lang="fr-FR" sz="2200" dirty="0" smtClean="0">
                <a:solidFill>
                  <a:srgbClr val="FF0000"/>
                </a:solidFill>
              </a:rPr>
              <a:t>x</a:t>
            </a:r>
          </a:p>
          <a:p>
            <a:pPr marL="685800" lvl="1" indent="-250190">
              <a:buSzPts val="2200"/>
            </a:pPr>
            <a:r>
              <a:rPr lang="fr-FR" sz="2200" dirty="0" smtClean="0"/>
              <a:t>support </a:t>
            </a:r>
            <a:r>
              <a:rPr lang="fr-FR" sz="2200" dirty="0"/>
              <a:t>sur structure </a:t>
            </a:r>
            <a:r>
              <a:rPr lang="fr-FR" sz="2200" dirty="0" smtClean="0"/>
              <a:t>primaire </a:t>
            </a:r>
            <a:r>
              <a:rPr lang="fr-FR" sz="2200" dirty="0" smtClean="0">
                <a:solidFill>
                  <a:srgbClr val="FF0000"/>
                </a:solidFill>
              </a:rPr>
              <a:t>(poutres seules)</a:t>
            </a:r>
            <a:r>
              <a:rPr lang="fr-FR" sz="2200" dirty="0" smtClean="0"/>
              <a:t> </a:t>
            </a:r>
            <a:r>
              <a:rPr lang="fr-FR" sz="2200" dirty="0"/>
              <a:t>ou </a:t>
            </a:r>
            <a:r>
              <a:rPr lang="fr-FR" sz="2200" dirty="0" smtClean="0"/>
              <a:t>secondaire </a:t>
            </a:r>
            <a:r>
              <a:rPr lang="fr-FR" sz="2200" dirty="0" smtClean="0">
                <a:solidFill>
                  <a:srgbClr val="FF0000"/>
                </a:solidFill>
              </a:rPr>
              <a:t>(pannes) </a:t>
            </a:r>
            <a:r>
              <a:rPr lang="fr-FR" sz="2200" dirty="0"/>
              <a:t>à définir suivant </a:t>
            </a:r>
            <a:r>
              <a:rPr lang="fr-FR" sz="2200" dirty="0">
                <a:solidFill>
                  <a:srgbClr val="FF0000"/>
                </a:solidFill>
              </a:rPr>
              <a:t>étude BE</a:t>
            </a:r>
            <a:r>
              <a:rPr lang="fr-FR" sz="2200" dirty="0"/>
              <a:t>,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 smtClean="0"/>
              <a:t>Implantation </a:t>
            </a:r>
            <a:r>
              <a:rPr lang="fr-FR" sz="2600" dirty="0"/>
              <a:t>de la centrale</a:t>
            </a:r>
            <a:endParaRPr sz="2600" dirty="0"/>
          </a:p>
          <a:p>
            <a:pPr marL="685800" lvl="1" indent="-25019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 dirty="0"/>
              <a:t>ombres portées </a:t>
            </a:r>
            <a:r>
              <a:rPr lang="fr-FR" sz="2200" dirty="0" smtClean="0"/>
              <a:t>(</a:t>
            </a:r>
            <a:r>
              <a:rPr lang="fr-FR" sz="2200" dirty="0" smtClean="0">
                <a:solidFill>
                  <a:srgbClr val="FF0000"/>
                </a:solidFill>
              </a:rPr>
              <a:t>suppression</a:t>
            </a:r>
            <a:r>
              <a:rPr lang="fr-FR" sz="2200" dirty="0" smtClean="0"/>
              <a:t> 1 </a:t>
            </a:r>
            <a:r>
              <a:rPr lang="fr-FR" sz="2200" dirty="0"/>
              <a:t>arbre entre piscine et </a:t>
            </a:r>
            <a:r>
              <a:rPr lang="fr-FR" sz="2200" dirty="0" smtClean="0"/>
              <a:t>stade </a:t>
            </a:r>
            <a:r>
              <a:rPr lang="fr-FR" sz="2200" dirty="0" smtClean="0">
                <a:solidFill>
                  <a:srgbClr val="FF0000"/>
                </a:solidFill>
              </a:rPr>
              <a:t>?</a:t>
            </a:r>
            <a:r>
              <a:rPr lang="fr-FR" sz="2200" dirty="0" smtClean="0"/>
              <a:t>)</a:t>
            </a: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 smtClean="0"/>
              <a:t>Raccordement</a:t>
            </a:r>
            <a:endParaRPr sz="2600" dirty="0"/>
          </a:p>
          <a:p>
            <a:pPr marL="685800" lvl="1" indent="-215900" algn="l" rtl="0"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 dirty="0" smtClean="0">
                <a:solidFill>
                  <a:srgbClr val="FF0000"/>
                </a:solidFill>
              </a:rPr>
              <a:t>Tracé</a:t>
            </a:r>
            <a:r>
              <a:rPr lang="fr-FR" sz="2200" dirty="0" smtClean="0"/>
              <a:t> liaison </a:t>
            </a:r>
            <a:r>
              <a:rPr lang="fr-FR" sz="2200" dirty="0"/>
              <a:t>au poste de </a:t>
            </a:r>
            <a:r>
              <a:rPr lang="fr-FR" sz="2200" dirty="0" smtClean="0"/>
              <a:t>transformation /</a:t>
            </a:r>
            <a:r>
              <a:rPr lang="fr-FR" sz="2200" dirty="0"/>
              <a:t>TGBT</a:t>
            </a:r>
            <a:endParaRPr sz="2200" dirty="0"/>
          </a:p>
          <a:p>
            <a:pPr marL="1143000" lvl="2" indent="-1301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1800" dirty="0"/>
          </a:p>
        </p:txBody>
      </p:sp>
      <p:sp>
        <p:nvSpPr>
          <p:cNvPr id="179" name="Google Shape;179;p11"/>
          <p:cNvSpPr txBox="1">
            <a:spLocks noGrp="1"/>
          </p:cNvSpPr>
          <p:nvPr>
            <p:ph type="body" idx="1"/>
          </p:nvPr>
        </p:nvSpPr>
        <p:spPr>
          <a:xfrm>
            <a:off x="6274051" y="1485775"/>
            <a:ext cx="5387549" cy="5096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fr-FR" sz="2600" dirty="0" smtClean="0">
                <a:solidFill>
                  <a:srgbClr val="FF0000"/>
                </a:solidFill>
              </a:rPr>
              <a:t>Juridique</a:t>
            </a:r>
          </a:p>
          <a:p>
            <a:pPr marL="0" indent="0">
              <a:spcBef>
                <a:spcPts val="0"/>
              </a:spcBef>
            </a:pPr>
            <a:r>
              <a:rPr lang="fr-FR" sz="2600" dirty="0">
                <a:solidFill>
                  <a:srgbClr val="FF0000"/>
                </a:solidFill>
              </a:rPr>
              <a:t>Appel à manifestation </a:t>
            </a:r>
            <a:r>
              <a:rPr lang="fr-FR" sz="2600" dirty="0" smtClean="0">
                <a:solidFill>
                  <a:srgbClr val="FF0000"/>
                </a:solidFill>
              </a:rPr>
              <a:t>d’intérêt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200" dirty="0"/>
              <a:t>A faire par la mairie</a:t>
            </a:r>
          </a:p>
          <a:p>
            <a:pPr marL="0" indent="0">
              <a:spcBef>
                <a:spcPts val="0"/>
              </a:spcBef>
            </a:pPr>
            <a:r>
              <a:rPr lang="fr-FR" sz="2600" dirty="0" smtClean="0"/>
              <a:t>Contrat</a:t>
            </a:r>
            <a:endParaRPr lang="fr-FR" sz="2600" dirty="0"/>
          </a:p>
          <a:p>
            <a:pPr marL="685800" lvl="1" indent="-250190">
              <a:buSzPts val="2200"/>
            </a:pPr>
            <a:r>
              <a:rPr lang="fr-FR" sz="2200" dirty="0"/>
              <a:t>type de contrat : Bail ? Vente avec paiements échelonnés ? Location/vente ? Concession ? COT ?</a:t>
            </a:r>
          </a:p>
          <a:p>
            <a:pPr marL="685800" lvl="1" indent="-250190">
              <a:buSzPts val="2200"/>
            </a:pPr>
            <a:r>
              <a:rPr lang="fr-FR" sz="2200" dirty="0"/>
              <a:t>Durée à définir suivant le modèle économique</a:t>
            </a:r>
          </a:p>
          <a:p>
            <a:pPr lvl="0" indent="-381000">
              <a:spcBef>
                <a:spcPts val="0"/>
              </a:spcBef>
              <a:buClr>
                <a:srgbClr val="5F6368"/>
              </a:buClr>
              <a:buSzPts val="2400"/>
              <a:buChar char="-"/>
            </a:pPr>
            <a:r>
              <a:rPr lang="fr-FR" sz="2400" strike="sngStrike" dirty="0">
                <a:solidFill>
                  <a:srgbClr val="FF0000"/>
                </a:solidFill>
              </a:rPr>
              <a:t>clauses de </a:t>
            </a:r>
            <a:r>
              <a:rPr lang="fr-FR" sz="2400" strike="sngStrike" dirty="0" smtClean="0">
                <a:solidFill>
                  <a:srgbClr val="FF0000"/>
                </a:solidFill>
              </a:rPr>
              <a:t>rupture </a:t>
            </a:r>
            <a:endParaRPr lang="fr-FR" sz="2400" strike="sngStrike" dirty="0">
              <a:solidFill>
                <a:srgbClr val="FF0000"/>
              </a:solidFill>
            </a:endParaRPr>
          </a:p>
          <a:p>
            <a:pPr lvl="0" indent="-381000">
              <a:spcBef>
                <a:spcPts val="0"/>
              </a:spcBef>
              <a:buClr>
                <a:srgbClr val="5F6368"/>
              </a:buClr>
              <a:buSzPts val="2400"/>
              <a:buChar char="-"/>
            </a:pPr>
            <a:r>
              <a:rPr lang="fr-FR" sz="2400" strike="sngStrike" dirty="0">
                <a:solidFill>
                  <a:srgbClr val="FF0000"/>
                </a:solidFill>
              </a:rPr>
              <a:t>transfert de propriété</a:t>
            </a:r>
          </a:p>
          <a:p>
            <a:pPr lvl="0" indent="-381000">
              <a:spcBef>
                <a:spcPts val="0"/>
              </a:spcBef>
              <a:buClr>
                <a:srgbClr val="5F6368"/>
              </a:buClr>
              <a:buSzPts val="2400"/>
              <a:buChar char="-"/>
            </a:pPr>
            <a:r>
              <a:rPr lang="fr-FR" sz="2400" strike="sngStrike" dirty="0">
                <a:solidFill>
                  <a:srgbClr val="FF0000"/>
                </a:solidFill>
              </a:rPr>
              <a:t>responsabilités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500" dirty="0" smtClean="0"/>
              <a:t>Coûts </a:t>
            </a:r>
            <a:r>
              <a:rPr lang="fr-FR" sz="2500" dirty="0"/>
              <a:t>inclus/exclus du </a:t>
            </a:r>
            <a:r>
              <a:rPr lang="fr-FR" sz="2500" dirty="0" smtClean="0"/>
              <a:t>loyer </a:t>
            </a:r>
            <a:r>
              <a:rPr lang="fr-FR" sz="2500" dirty="0" smtClean="0">
                <a:solidFill>
                  <a:srgbClr val="FF0000"/>
                </a:solidFill>
              </a:rPr>
              <a:t>ou échéance </a:t>
            </a:r>
            <a:r>
              <a:rPr lang="fr-FR" sz="2500" i="1" dirty="0" smtClean="0">
                <a:solidFill>
                  <a:srgbClr val="FF0000"/>
                </a:solidFill>
              </a:rPr>
              <a:t>(dépendra du type de contrat)</a:t>
            </a:r>
            <a:endParaRPr sz="2500" i="1" dirty="0">
              <a:solidFill>
                <a:srgbClr val="FF0000"/>
              </a:solidFill>
            </a:endParaRPr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Assurances (RC, perte d’exploitation)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Taxes (TURPE, IFER)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Maintenance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formule de révision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…</a:t>
            </a:r>
            <a:endParaRPr sz="2100" dirty="0"/>
          </a:p>
          <a:p>
            <a:pPr marL="1143000" lvl="2" indent="-1301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1700" dirty="0"/>
          </a:p>
        </p:txBody>
      </p:sp>
      <p:sp>
        <p:nvSpPr>
          <p:cNvPr id="2" name="ZoneTexte 1"/>
          <p:cNvSpPr txBox="1"/>
          <p:nvPr/>
        </p:nvSpPr>
        <p:spPr>
          <a:xfrm>
            <a:off x="9569514" y="4350693"/>
            <a:ext cx="23629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FF0000"/>
                </a:solidFill>
              </a:rPr>
              <a:t>Ces points seront à définir dans le contrat comme plein d’autres donc pour alléger pas la peine de les citer seuls</a:t>
            </a:r>
            <a:endParaRPr lang="fr-FR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621</Words>
  <Application>Microsoft Office PowerPoint</Application>
  <PresentationFormat>Grand écran</PresentationFormat>
  <Paragraphs>111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Roboto Light</vt:lpstr>
      <vt:lpstr>Arial</vt:lpstr>
      <vt:lpstr>Roboto Thin</vt:lpstr>
      <vt:lpstr>Roboto</vt:lpstr>
      <vt:lpstr>Noto Sans Symbols</vt:lpstr>
      <vt:lpstr>Wingdings</vt:lpstr>
      <vt:lpstr>Calibri</vt:lpstr>
      <vt:lpstr>Thème Office</vt:lpstr>
      <vt:lpstr>Réunion ICEA / Mairie de Ramonville </vt:lpstr>
      <vt:lpstr>Sommaire</vt:lpstr>
      <vt:lpstr>Hypothèses de base - Site</vt:lpstr>
      <vt:lpstr>Profil de consommation</vt:lpstr>
      <vt:lpstr>Scénarii d’implantation</vt:lpstr>
      <vt:lpstr>Production et autoconsommation [120 kWc]*</vt:lpstr>
      <vt:lpstr>Production vs consommation</vt:lpstr>
      <vt:lpstr>Business case (estimation)</vt:lpstr>
      <vt:lpstr>Points à définir</vt:lpstr>
      <vt:lpstr>Icéa c’est :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ICEA / Mairie de Ramonville</dc:title>
  <dc:creator>francois BUISSON</dc:creator>
  <cp:lastModifiedBy>Jean-Paul Gardette</cp:lastModifiedBy>
  <cp:revision>11</cp:revision>
  <dcterms:created xsi:type="dcterms:W3CDTF">2022-06-13T19:24:01Z</dcterms:created>
  <dcterms:modified xsi:type="dcterms:W3CDTF">2022-10-12T07:47:56Z</dcterms:modified>
</cp:coreProperties>
</file>