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embeddedFontLst>
    <p:embeddedFont>
      <p:font typeface="Roboto Thin"/>
      <p:regular r:id="rId18"/>
      <p:bold r:id="rId19"/>
      <p:italic r:id="rId20"/>
      <p:boldItalic r:id="rId21"/>
    </p:embeddedFont>
    <p:embeddedFont>
      <p:font typeface="Roboto"/>
      <p:regular r:id="rId22"/>
      <p:bold r:id="rId23"/>
      <p:italic r:id="rId24"/>
      <p:boldItalic r:id="rId25"/>
    </p:embeddedFont>
    <p:embeddedFont>
      <p:font typeface="Roboto Light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30" roundtripDataSignature="AMtx7mjqecqzEFuHwG7W/rgLrrHMREenk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77E0E19-41A6-47E7-A73F-FAD7C8B54984}">
  <a:tblStyle styleId="{377E0E19-41A6-47E7-A73F-FAD7C8B5498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Thin-italic.fntdata"/><Relationship Id="rId22" Type="http://schemas.openxmlformats.org/officeDocument/2006/relationships/font" Target="fonts/Roboto-regular.fntdata"/><Relationship Id="rId21" Type="http://schemas.openxmlformats.org/officeDocument/2006/relationships/font" Target="fonts/RobotoThin-boldItalic.fntdata"/><Relationship Id="rId24" Type="http://schemas.openxmlformats.org/officeDocument/2006/relationships/font" Target="fonts/Roboto-italic.fntdata"/><Relationship Id="rId23" Type="http://schemas.openxmlformats.org/officeDocument/2006/relationships/font" Target="fonts/Roboto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Light-regular.fntdata"/><Relationship Id="rId25" Type="http://schemas.openxmlformats.org/officeDocument/2006/relationships/font" Target="fonts/Roboto-boldItalic.fntdata"/><Relationship Id="rId28" Type="http://schemas.openxmlformats.org/officeDocument/2006/relationships/font" Target="fonts/RobotoLight-italic.fntdata"/><Relationship Id="rId27" Type="http://schemas.openxmlformats.org/officeDocument/2006/relationships/font" Target="fonts/RobotoLight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obotoLight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RobotoThin-bold.fntdata"/><Relationship Id="rId18" Type="http://schemas.openxmlformats.org/officeDocument/2006/relationships/font" Target="fonts/RobotoThin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62c0ac56be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62c0ac56b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62c0ac56be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62c0ac56b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62c0ac56be_0_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62c0ac56be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644ee60d23_0_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644ee60d23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644ee60d23_0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1644ee60d23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644ee60d23_0_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1644ee60d23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644ee60d23_0_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644ee60d23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/>
          <p:nvPr>
            <p:ph type="title"/>
          </p:nvPr>
        </p:nvSpPr>
        <p:spPr>
          <a:xfrm>
            <a:off x="838200" y="365126"/>
            <a:ext cx="10515600" cy="882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4400"/>
              <a:buFont typeface="Calibri"/>
              <a:buNone/>
              <a:defRPr>
                <a:solidFill>
                  <a:srgbClr val="2E75B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6"/>
          <p:cNvSpPr txBox="1"/>
          <p:nvPr>
            <p:ph idx="1" type="body"/>
          </p:nvPr>
        </p:nvSpPr>
        <p:spPr>
          <a:xfrm>
            <a:off x="838200" y="1559859"/>
            <a:ext cx="10515600" cy="46171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▪"/>
              <a:defRPr>
                <a:solidFill>
                  <a:schemeClr val="dk1"/>
                </a:solidFill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6"/>
          <p:cNvSpPr txBox="1"/>
          <p:nvPr>
            <p:ph idx="11" type="ftr"/>
          </p:nvPr>
        </p:nvSpPr>
        <p:spPr>
          <a:xfrm>
            <a:off x="7239000" y="6356349"/>
            <a:ext cx="291399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6"/>
          <p:cNvSpPr txBox="1"/>
          <p:nvPr>
            <p:ph idx="12" type="sldNum"/>
          </p:nvPr>
        </p:nvSpPr>
        <p:spPr>
          <a:xfrm>
            <a:off x="4038600" y="63563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Projet Damase Auba               </a:t>
            </a: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23" name="Google Shape;23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392011" y="5954593"/>
            <a:ext cx="1190389" cy="803512"/>
          </a:xfrm>
          <a:custGeom>
            <a:rect b="b" l="l" r="r" t="t"/>
            <a:pathLst>
              <a:path extrusionOk="0" h="4377846" w="4141760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  <a:ln>
            <a:noFill/>
          </a:ln>
        </p:spPr>
      </p:pic>
      <p:cxnSp>
        <p:nvCxnSpPr>
          <p:cNvPr id="24" name="Google Shape;24;p16"/>
          <p:cNvCxnSpPr/>
          <p:nvPr/>
        </p:nvCxnSpPr>
        <p:spPr>
          <a:xfrm rot="5400000">
            <a:off x="6099119" y="-4117993"/>
            <a:ext cx="23403" cy="10708357"/>
          </a:xfrm>
          <a:prstGeom prst="straightConnector1">
            <a:avLst/>
          </a:prstGeom>
          <a:noFill/>
          <a:ln cap="flat" cmpd="sng" w="31750">
            <a:solidFill>
              <a:srgbClr val="C0C0C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5" name="Google Shape;25;p16"/>
          <p:cNvSpPr/>
          <p:nvPr/>
        </p:nvSpPr>
        <p:spPr>
          <a:xfrm rot="5400000">
            <a:off x="11456862" y="1134791"/>
            <a:ext cx="179388" cy="179387"/>
          </a:xfrm>
          <a:prstGeom prst="ellipse">
            <a:avLst/>
          </a:prstGeom>
          <a:solidFill>
            <a:srgbClr val="C0C0C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6"/>
          <p:cNvSpPr txBox="1"/>
          <p:nvPr/>
        </p:nvSpPr>
        <p:spPr>
          <a:xfrm>
            <a:off x="11483121" y="1161045"/>
            <a:ext cx="126846" cy="126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16"/>
          <p:cNvSpPr/>
          <p:nvPr/>
        </p:nvSpPr>
        <p:spPr>
          <a:xfrm rot="5400000">
            <a:off x="577254" y="1158193"/>
            <a:ext cx="179388" cy="179388"/>
          </a:xfrm>
          <a:prstGeom prst="ellipse">
            <a:avLst/>
          </a:prstGeom>
          <a:solidFill>
            <a:srgbClr val="C0C0C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16"/>
          <p:cNvSpPr txBox="1"/>
          <p:nvPr/>
        </p:nvSpPr>
        <p:spPr>
          <a:xfrm>
            <a:off x="603521" y="1184446"/>
            <a:ext cx="126846" cy="126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2" name="Google Shape;3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1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1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3" name="Google Shape;63;p2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4" name="Google Shape;64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2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1" name="Google Shape;71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8.png"/><Relationship Id="rId5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5.png"/><Relationship Id="rId5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/>
          <p:nvPr/>
        </p:nvSpPr>
        <p:spPr>
          <a:xfrm>
            <a:off x="0" y="-1"/>
            <a:ext cx="12191695" cy="68520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/>
          <p:nvPr>
            <p:ph type="ctrTitle"/>
          </p:nvPr>
        </p:nvSpPr>
        <p:spPr>
          <a:xfrm>
            <a:off x="5437975" y="456925"/>
            <a:ext cx="6634800" cy="4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20000"/>
              <a:buFont typeface="Calibri"/>
              <a:buNone/>
            </a:pPr>
            <a:r>
              <a:rPr lang="fr-FR" sz="3000">
                <a:solidFill>
                  <a:schemeClr val="dk2"/>
                </a:solidFill>
                <a:latin typeface="Roboto Thin"/>
                <a:ea typeface="Roboto Thin"/>
                <a:cs typeface="Roboto Thin"/>
                <a:sym typeface="Roboto Thin"/>
              </a:rPr>
              <a:t>Réunion ICEA / Mairie de Castanet</a:t>
            </a:r>
            <a:endParaRPr sz="3000">
              <a:solidFill>
                <a:schemeClr val="dk2"/>
              </a:solidFill>
              <a:latin typeface="Roboto Thin"/>
              <a:ea typeface="Roboto Thin"/>
              <a:cs typeface="Roboto Thin"/>
              <a:sym typeface="Roboto Thin"/>
            </a:endParaRPr>
          </a:p>
        </p:txBody>
      </p:sp>
      <p:sp>
        <p:nvSpPr>
          <p:cNvPr id="93" name="Google Shape;93;p1"/>
          <p:cNvSpPr txBox="1"/>
          <p:nvPr>
            <p:ph idx="1" type="subTitle"/>
          </p:nvPr>
        </p:nvSpPr>
        <p:spPr>
          <a:xfrm>
            <a:off x="9013863" y="6050844"/>
            <a:ext cx="3058800" cy="454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</a:pPr>
            <a:r>
              <a:rPr lang="fr-FR" sz="1400">
                <a:solidFill>
                  <a:schemeClr val="dk2"/>
                </a:solidFill>
                <a:latin typeface="Roboto Thin"/>
                <a:ea typeface="Roboto Thin"/>
                <a:cs typeface="Roboto Thin"/>
                <a:sym typeface="Roboto Thin"/>
              </a:rPr>
              <a:t>13 Octobre 2022 </a:t>
            </a:r>
            <a:endParaRPr sz="1400">
              <a:latin typeface="Roboto Thin"/>
              <a:ea typeface="Roboto Thin"/>
              <a:cs typeface="Roboto Thin"/>
              <a:sym typeface="Roboto Thin"/>
            </a:endParaRPr>
          </a:p>
        </p:txBody>
      </p:sp>
      <p:pic>
        <p:nvPicPr>
          <p:cNvPr id="94" name="Google Shape;9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0470" y="2488356"/>
            <a:ext cx="4141760" cy="2795688"/>
          </a:xfrm>
          <a:custGeom>
            <a:rect b="b" l="l" r="r" t="t"/>
            <a:pathLst>
              <a:path extrusionOk="0" h="4377846" w="4141760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  <a:ln>
            <a:noFill/>
          </a:ln>
        </p:spPr>
      </p:pic>
      <p:grpSp>
        <p:nvGrpSpPr>
          <p:cNvPr id="95" name="Google Shape;95;p1"/>
          <p:cNvGrpSpPr/>
          <p:nvPr/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96" name="Google Shape;96;p1"/>
            <p:cNvSpPr/>
            <p:nvPr/>
          </p:nvSpPr>
          <p:spPr>
            <a:xfrm flipH="1">
              <a:off x="305" y="34854"/>
              <a:ext cx="6028697" cy="6817170"/>
            </a:xfrm>
            <a:custGeom>
              <a:rect b="b" l="l" r="r" t="t"/>
              <a:pathLst>
                <a:path extrusionOk="0" h="6817170" w="6028697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1"/>
            <p:cNvSpPr/>
            <p:nvPr/>
          </p:nvSpPr>
          <p:spPr>
            <a:xfrm flipH="1">
              <a:off x="305" y="1"/>
              <a:ext cx="6165116" cy="6858001"/>
            </a:xfrm>
            <a:custGeom>
              <a:rect b="b" l="l" r="r" t="t"/>
              <a:pathLst>
                <a:path extrusionOk="0" h="6858001" w="6264586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1"/>
            <p:cNvSpPr/>
            <p:nvPr/>
          </p:nvSpPr>
          <p:spPr>
            <a:xfrm flipH="1">
              <a:off x="305" y="-5977"/>
              <a:ext cx="6238675" cy="6858001"/>
            </a:xfrm>
            <a:custGeom>
              <a:rect b="b" l="l" r="r" t="t"/>
              <a:pathLst>
                <a:path extrusionOk="0" h="6858001" w="6264586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9" name="Google Shape;99;p1"/>
          <p:cNvSpPr txBox="1"/>
          <p:nvPr/>
        </p:nvSpPr>
        <p:spPr>
          <a:xfrm>
            <a:off x="6770875" y="2832725"/>
            <a:ext cx="5301900" cy="12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rPr>
              <a:t>Pré-étude</a:t>
            </a:r>
            <a:r>
              <a:rPr lang="fr-FR" sz="2400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rPr>
              <a:t> technique</a:t>
            </a:r>
            <a:endParaRPr sz="2400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00" name="Google Shape;100;p1"/>
          <p:cNvSpPr txBox="1"/>
          <p:nvPr>
            <p:ph type="ctrTitle"/>
          </p:nvPr>
        </p:nvSpPr>
        <p:spPr>
          <a:xfrm>
            <a:off x="6455575" y="1135625"/>
            <a:ext cx="56172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alibri"/>
              <a:buNone/>
            </a:pPr>
            <a:r>
              <a:rPr lang="fr-FR" sz="3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Tribunes du stade Municipal</a:t>
            </a:r>
            <a:br>
              <a:rPr lang="fr-FR" sz="3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36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1" name="Google Shape;101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4901" y="3372850"/>
            <a:ext cx="4995525" cy="267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1"/>
          <p:cNvSpPr txBox="1"/>
          <p:nvPr>
            <p:ph type="title"/>
          </p:nvPr>
        </p:nvSpPr>
        <p:spPr>
          <a:xfrm>
            <a:off x="838200" y="365126"/>
            <a:ext cx="10515600" cy="882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4400"/>
              <a:buFont typeface="Calibri"/>
              <a:buNone/>
            </a:pPr>
            <a:r>
              <a:rPr lang="fr-FR"/>
              <a:t>Points à discuter</a:t>
            </a:r>
            <a:endParaRPr/>
          </a:p>
        </p:txBody>
      </p:sp>
      <p:sp>
        <p:nvSpPr>
          <p:cNvPr id="176" name="Google Shape;176;p11"/>
          <p:cNvSpPr txBox="1"/>
          <p:nvPr>
            <p:ph idx="1" type="body"/>
          </p:nvPr>
        </p:nvSpPr>
        <p:spPr>
          <a:xfrm>
            <a:off x="690075" y="1485775"/>
            <a:ext cx="5516400" cy="44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r>
              <a:rPr lang="fr-FR" sz="2600">
                <a:solidFill>
                  <a:srgbClr val="5F6368"/>
                </a:solidFill>
              </a:rPr>
              <a:t>TECHNIQUES</a:t>
            </a:r>
            <a:endParaRPr sz="26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r>
              <a:rPr lang="fr-FR" sz="2600"/>
              <a:t>Etude structure</a:t>
            </a:r>
            <a:endParaRPr sz="2600"/>
          </a:p>
          <a:p>
            <a:pPr indent="-25019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00"/>
              <a:buChar char="▪"/>
            </a:pPr>
            <a:r>
              <a:rPr lang="fr-FR" sz="2200"/>
              <a:t>surcharge nécessaire de 15kg/m</a:t>
            </a:r>
            <a:r>
              <a:rPr baseline="30000" lang="fr-FR" sz="2200"/>
              <a:t>2</a:t>
            </a:r>
            <a:endParaRPr baseline="30000" sz="2200"/>
          </a:p>
          <a:p>
            <a:pPr indent="-25019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00"/>
              <a:buChar char="▪"/>
            </a:pPr>
            <a:r>
              <a:rPr lang="fr-FR" sz="2200"/>
              <a:t>valider possibilité d’utiliser le porte à fau</a:t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r>
              <a:rPr lang="fr-FR" sz="2600"/>
              <a:t>Implantation</a:t>
            </a:r>
            <a:r>
              <a:rPr lang="fr-FR" sz="2600"/>
              <a:t> de la centrale</a:t>
            </a:r>
            <a:endParaRPr sz="2600"/>
          </a:p>
          <a:p>
            <a:pPr indent="-25019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00"/>
              <a:buChar char="▪"/>
            </a:pPr>
            <a:r>
              <a:rPr lang="fr-FR" sz="2200"/>
              <a:t>ombres portées (1 arbre entre piscine et stade)</a:t>
            </a:r>
            <a:endParaRPr sz="2200"/>
          </a:p>
          <a:p>
            <a:pPr indent="-215900" lvl="1" marL="685800" rtl="0" algn="l">
              <a:spcBef>
                <a:spcPts val="500"/>
              </a:spcBef>
              <a:spcAft>
                <a:spcPts val="0"/>
              </a:spcAft>
              <a:buSzPts val="2200"/>
              <a:buChar char="▪"/>
            </a:pPr>
            <a:r>
              <a:rPr lang="fr-FR" sz="2200"/>
              <a:t>support sur structure primaire ou secondaire</a:t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r>
              <a:rPr lang="fr-FR" sz="2600"/>
              <a:t>Raccordement</a:t>
            </a:r>
            <a:endParaRPr sz="2600"/>
          </a:p>
          <a:p>
            <a:pPr indent="-215900" lvl="1" marL="685800" rtl="0" algn="l">
              <a:spcBef>
                <a:spcPts val="500"/>
              </a:spcBef>
              <a:spcAft>
                <a:spcPts val="0"/>
              </a:spcAft>
              <a:buSzPts val="2200"/>
              <a:buChar char="▪"/>
            </a:pPr>
            <a:r>
              <a:rPr lang="fr-FR" sz="2200"/>
              <a:t>liaison au poste de transformation /TGBT</a:t>
            </a:r>
            <a:endParaRPr sz="2200"/>
          </a:p>
          <a:p>
            <a:pPr indent="-130175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1800"/>
          </a:p>
        </p:txBody>
      </p:sp>
      <p:sp>
        <p:nvSpPr>
          <p:cNvPr id="177" name="Google Shape;177;p11"/>
          <p:cNvSpPr txBox="1"/>
          <p:nvPr>
            <p:ph idx="1" type="body"/>
          </p:nvPr>
        </p:nvSpPr>
        <p:spPr>
          <a:xfrm>
            <a:off x="6382200" y="1485775"/>
            <a:ext cx="5279400" cy="44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r>
              <a:rPr lang="fr-FR" sz="2500">
                <a:solidFill>
                  <a:srgbClr val="5F6368"/>
                </a:solidFill>
              </a:rPr>
              <a:t>CONTRAT</a:t>
            </a:r>
            <a:endParaRPr sz="25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r>
              <a:rPr lang="fr-FR" sz="2500"/>
              <a:t>Coûts inclus/exclus du loyer</a:t>
            </a:r>
            <a:endParaRPr sz="2500"/>
          </a:p>
          <a:p>
            <a:pPr indent="-24384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100"/>
              <a:buChar char="▪"/>
            </a:pPr>
            <a:r>
              <a:rPr lang="fr-FR" sz="2100"/>
              <a:t>Assurances (RC, perte d’exploitation)</a:t>
            </a:r>
            <a:endParaRPr sz="2100"/>
          </a:p>
          <a:p>
            <a:pPr indent="-24384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100"/>
              <a:buChar char="▪"/>
            </a:pPr>
            <a:r>
              <a:rPr lang="fr-FR" sz="2100"/>
              <a:t>Taxes (TURPE, IFER)</a:t>
            </a:r>
            <a:endParaRPr sz="2100"/>
          </a:p>
          <a:p>
            <a:pPr indent="-24384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100"/>
              <a:buChar char="▪"/>
            </a:pPr>
            <a:r>
              <a:rPr lang="fr-FR" sz="2100"/>
              <a:t>Maintenance</a:t>
            </a:r>
            <a:endParaRPr sz="2100"/>
          </a:p>
          <a:p>
            <a:pPr indent="-24384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100"/>
              <a:buChar char="▪"/>
            </a:pPr>
            <a:r>
              <a:rPr lang="fr-FR" sz="2100"/>
              <a:t>formule de révision</a:t>
            </a:r>
            <a:endParaRPr sz="2100"/>
          </a:p>
          <a:p>
            <a:pPr indent="-24384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100"/>
              <a:buChar char="▪"/>
            </a:pPr>
            <a:r>
              <a:rPr lang="fr-FR" sz="2100"/>
              <a:t>…</a:t>
            </a:r>
            <a:endParaRPr sz="2100"/>
          </a:p>
          <a:p>
            <a:pPr indent="-130175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1700"/>
          </a:p>
        </p:txBody>
      </p:sp>
      <p:sp>
        <p:nvSpPr>
          <p:cNvPr id="178" name="Google Shape;178;p11"/>
          <p:cNvSpPr txBox="1"/>
          <p:nvPr/>
        </p:nvSpPr>
        <p:spPr>
          <a:xfrm rot="2386516">
            <a:off x="5258556" y="3600248"/>
            <a:ext cx="4502968" cy="6771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A COMPLETER</a:t>
            </a:r>
            <a:endParaRPr sz="3200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"/>
          <p:cNvSpPr txBox="1"/>
          <p:nvPr>
            <p:ph type="title"/>
          </p:nvPr>
        </p:nvSpPr>
        <p:spPr>
          <a:xfrm>
            <a:off x="838200" y="365126"/>
            <a:ext cx="10515600" cy="882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4400"/>
              <a:buFont typeface="Calibri"/>
              <a:buNone/>
            </a:pPr>
            <a:r>
              <a:rPr lang="fr-FR"/>
              <a:t>Pourquoi Icea ?</a:t>
            </a:r>
            <a:endParaRPr/>
          </a:p>
        </p:txBody>
      </p:sp>
      <p:sp>
        <p:nvSpPr>
          <p:cNvPr id="184" name="Google Shape;184;p7"/>
          <p:cNvSpPr txBox="1"/>
          <p:nvPr>
            <p:ph idx="1" type="body"/>
          </p:nvPr>
        </p:nvSpPr>
        <p:spPr>
          <a:xfrm>
            <a:off x="838200" y="1559859"/>
            <a:ext cx="10515600" cy="46171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r>
              <a:rPr lang="fr-FR"/>
              <a:t>Contribuer à la transition énergétique et au développement des énergies renouvelables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r>
              <a:rPr lang="fr-FR"/>
              <a:t>Engagement citoyen actif via SCIC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r>
              <a:rPr lang="fr-FR"/>
              <a:t>Faire travailler les entreprises locales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r>
              <a:rPr lang="fr-FR"/>
              <a:t>Un modèle financier sans frais généraux ni </a:t>
            </a:r>
            <a:r>
              <a:rPr lang="fr-FR"/>
              <a:t>rémunération</a:t>
            </a:r>
            <a:r>
              <a:rPr lang="fr-FR"/>
              <a:t> du capital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85" name="Google Shape;185;p7"/>
          <p:cNvSpPr txBox="1"/>
          <p:nvPr/>
        </p:nvSpPr>
        <p:spPr>
          <a:xfrm rot="2386516">
            <a:off x="5258556" y="3600248"/>
            <a:ext cx="4502968" cy="6771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A COMPLETER</a:t>
            </a:r>
            <a:endParaRPr sz="3200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3"/>
          <p:cNvSpPr txBox="1"/>
          <p:nvPr>
            <p:ph type="title"/>
          </p:nvPr>
        </p:nvSpPr>
        <p:spPr>
          <a:xfrm>
            <a:off x="838200" y="365126"/>
            <a:ext cx="10515600" cy="882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4400"/>
              <a:buFont typeface="Calibri"/>
              <a:buNone/>
            </a:pPr>
            <a:r>
              <a:rPr lang="fr-FR"/>
              <a:t>Conclusion</a:t>
            </a:r>
            <a:endParaRPr/>
          </a:p>
        </p:txBody>
      </p:sp>
      <p:sp>
        <p:nvSpPr>
          <p:cNvPr id="191" name="Google Shape;191;p13"/>
          <p:cNvSpPr txBox="1"/>
          <p:nvPr>
            <p:ph idx="1" type="body"/>
          </p:nvPr>
        </p:nvSpPr>
        <p:spPr>
          <a:xfrm>
            <a:off x="838200" y="1559859"/>
            <a:ext cx="10515600" cy="46171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92" name="Google Shape;192;p13"/>
          <p:cNvSpPr txBox="1"/>
          <p:nvPr/>
        </p:nvSpPr>
        <p:spPr>
          <a:xfrm rot="2386516">
            <a:off x="4355031" y="3407698"/>
            <a:ext cx="4502968" cy="6771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A COMPLETER</a:t>
            </a:r>
            <a:endParaRPr sz="3200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62c0ac56be_0_1"/>
          <p:cNvSpPr txBox="1"/>
          <p:nvPr>
            <p:ph type="title"/>
          </p:nvPr>
        </p:nvSpPr>
        <p:spPr>
          <a:xfrm>
            <a:off x="838200" y="365126"/>
            <a:ext cx="10515600" cy="882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Sommaire</a:t>
            </a:r>
            <a:endParaRPr/>
          </a:p>
        </p:txBody>
      </p:sp>
      <p:sp>
        <p:nvSpPr>
          <p:cNvPr id="107" name="Google Shape;107;g162c0ac56be_0_1"/>
          <p:cNvSpPr txBox="1"/>
          <p:nvPr>
            <p:ph idx="1" type="body"/>
          </p:nvPr>
        </p:nvSpPr>
        <p:spPr>
          <a:xfrm>
            <a:off x="838200" y="1559859"/>
            <a:ext cx="10515600" cy="4617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SzPts val="2800"/>
              <a:buAutoNum type="arabicPeriod"/>
            </a:pPr>
            <a:r>
              <a:rPr lang="fr-FR"/>
              <a:t>Hypothèses de base / Site</a:t>
            </a:r>
            <a:br>
              <a:rPr lang="fr-FR"/>
            </a:b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fr-FR"/>
              <a:t>Profil de consommation</a:t>
            </a:r>
            <a:br>
              <a:rPr lang="fr-FR"/>
            </a:b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fr-FR"/>
              <a:t>Capacité de production - autoconsommation</a:t>
            </a:r>
            <a:br>
              <a:rPr lang="fr-FR"/>
            </a:b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fr-FR"/>
              <a:t>Business Case</a:t>
            </a:r>
            <a:br>
              <a:rPr lang="fr-FR"/>
            </a:b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fr-FR"/>
              <a:t>Business Model</a:t>
            </a:r>
            <a:br>
              <a:rPr lang="fr-FR"/>
            </a:b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fr-FR"/>
              <a:t>Questions/Réponses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62c0ac56be_0_6"/>
          <p:cNvSpPr txBox="1"/>
          <p:nvPr>
            <p:ph type="title"/>
          </p:nvPr>
        </p:nvSpPr>
        <p:spPr>
          <a:xfrm>
            <a:off x="838200" y="365126"/>
            <a:ext cx="10515600" cy="882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Hypothèses de base - Site</a:t>
            </a:r>
            <a:endParaRPr/>
          </a:p>
        </p:txBody>
      </p:sp>
      <p:graphicFrame>
        <p:nvGraphicFramePr>
          <p:cNvPr id="113" name="Google Shape;113;g162c0ac56be_0_6"/>
          <p:cNvGraphicFramePr/>
          <p:nvPr/>
        </p:nvGraphicFramePr>
        <p:xfrm>
          <a:off x="653775" y="1418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{377E0E19-41A6-47E7-A73F-FAD7C8B54984}</a:tableStyleId>
              </a:tblPr>
              <a:tblGrid>
                <a:gridCol w="1531600"/>
                <a:gridCol w="3509225"/>
              </a:tblGrid>
              <a:tr h="350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dk2"/>
                          </a:solidFill>
                        </a:rPr>
                        <a:t>Latitude/Longitude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  <a:latin typeface="Roboto"/>
                          <a:ea typeface="Roboto"/>
                          <a:cs typeface="Roboto"/>
                          <a:sym typeface="Roboto"/>
                        </a:rPr>
                        <a:t>43.547, 1.481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50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dk2"/>
                          </a:solidFill>
                        </a:rPr>
                        <a:t>Altitude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dk2"/>
                          </a:solidFill>
                        </a:rPr>
                        <a:t>156 m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0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dk2"/>
                          </a:solidFill>
                        </a:rPr>
                        <a:t>adresse :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</a:rPr>
                        <a:t>All. des Sports</a:t>
                      </a:r>
                      <a:endParaRPr sz="1200">
                        <a:solidFill>
                          <a:schemeClr val="dk2"/>
                        </a:solidFill>
                        <a:highlight>
                          <a:srgbClr val="FFFFFF"/>
                        </a:highlight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>
                          <a:solidFill>
                            <a:schemeClr val="dk2"/>
                          </a:solidFill>
                          <a:highlight>
                            <a:srgbClr val="FFFFFF"/>
                          </a:highlight>
                        </a:rPr>
                        <a:t>31520 Ramonville-Saint-Agne</a:t>
                      </a:r>
                      <a:endParaRPr sz="1200">
                        <a:solidFill>
                          <a:schemeClr val="dk2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14" name="Google Shape;114;g162c0ac56be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3775" y="2892325"/>
            <a:ext cx="7089299" cy="3266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g162c0ac56be_0_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83000" y="2892325"/>
            <a:ext cx="3585640" cy="297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62c0ac56be_0_22"/>
          <p:cNvSpPr txBox="1"/>
          <p:nvPr>
            <p:ph type="title"/>
          </p:nvPr>
        </p:nvSpPr>
        <p:spPr>
          <a:xfrm>
            <a:off x="838200" y="365126"/>
            <a:ext cx="10515600" cy="882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Profil de consommation</a:t>
            </a:r>
            <a:endParaRPr/>
          </a:p>
        </p:txBody>
      </p:sp>
      <p:sp>
        <p:nvSpPr>
          <p:cNvPr id="121" name="Google Shape;121;g162c0ac56be_0_22"/>
          <p:cNvSpPr txBox="1"/>
          <p:nvPr>
            <p:ph idx="1" type="body"/>
          </p:nvPr>
        </p:nvSpPr>
        <p:spPr>
          <a:xfrm>
            <a:off x="788400" y="1400425"/>
            <a:ext cx="5484600" cy="324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300"/>
              <a:t>Poste de comptage :</a:t>
            </a:r>
            <a:endParaRPr sz="2300"/>
          </a:p>
          <a:p>
            <a:pPr indent="0" lvl="0" marL="457200" rtl="0" algn="l">
              <a:lnSpc>
                <a:spcPct val="6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fr-FR" sz="1500">
                <a:solidFill>
                  <a:srgbClr val="5F6368"/>
                </a:solidFill>
              </a:rPr>
              <a:t>PDL n° :</a:t>
            </a:r>
            <a:r>
              <a:rPr lang="fr-FR" sz="2300"/>
              <a:t> </a:t>
            </a:r>
            <a:r>
              <a:rPr lang="fr-FR" sz="1500">
                <a:solidFill>
                  <a:srgbClr val="5F6368"/>
                </a:solidFill>
              </a:rPr>
              <a:t>30002311000755</a:t>
            </a:r>
            <a:endParaRPr sz="2300"/>
          </a:p>
          <a:p>
            <a:pPr indent="0" lvl="0" marL="457200" rtl="0" algn="l">
              <a:lnSpc>
                <a:spcPct val="6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fr-FR" sz="1100">
                <a:solidFill>
                  <a:srgbClr val="5F6368"/>
                </a:solidFill>
              </a:rPr>
              <a:t>PISCINE+TRIBUNES+TERRAIN </a:t>
            </a:r>
            <a:r>
              <a:rPr lang="fr-FR" sz="1100">
                <a:solidFill>
                  <a:srgbClr val="5F6368"/>
                </a:solidFill>
              </a:rPr>
              <a:t>HONNEUR+</a:t>
            </a:r>
            <a:r>
              <a:rPr lang="fr-FR" sz="1100">
                <a:solidFill>
                  <a:srgbClr val="5F6368"/>
                </a:solidFill>
              </a:rPr>
              <a:t>GYMNASE KARBEN+DOJO+TERRAIN FOOT</a:t>
            </a:r>
            <a:endParaRPr sz="1100">
              <a:solidFill>
                <a:srgbClr val="5F6368"/>
              </a:solidFill>
            </a:endParaRPr>
          </a:p>
          <a:p>
            <a:pPr indent="0" lvl="0" marL="457200" rtl="0" algn="l">
              <a:lnSpc>
                <a:spcPct val="6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fr-FR" sz="1500">
                <a:solidFill>
                  <a:srgbClr val="5F6368"/>
                </a:solidFill>
              </a:rPr>
              <a:t>C4 - 156 kVA</a:t>
            </a:r>
            <a:endParaRPr sz="1500">
              <a:solidFill>
                <a:srgbClr val="5F6368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300"/>
              <a:t>Données de consommation:</a:t>
            </a:r>
            <a:endParaRPr sz="2300"/>
          </a:p>
          <a:p>
            <a:pPr indent="-323850" lvl="0" marL="457200" rtl="0" algn="l">
              <a:spcBef>
                <a:spcPts val="1000"/>
              </a:spcBef>
              <a:spcAft>
                <a:spcPts val="0"/>
              </a:spcAft>
              <a:buClr>
                <a:srgbClr val="5F6368"/>
              </a:buClr>
              <a:buSzPts val="1500"/>
              <a:buChar char="●"/>
            </a:pPr>
            <a:r>
              <a:rPr lang="fr-FR" sz="1500">
                <a:solidFill>
                  <a:srgbClr val="5F6368"/>
                </a:solidFill>
              </a:rPr>
              <a:t>Enedis : </a:t>
            </a:r>
            <a:r>
              <a:rPr lang="fr-FR" sz="1500">
                <a:solidFill>
                  <a:srgbClr val="5F6368"/>
                </a:solidFill>
              </a:rPr>
              <a:t>du 01/07/2021 au 30/12/2021 - energie active au pas de 10 mn</a:t>
            </a:r>
            <a:endParaRPr sz="1500">
              <a:solidFill>
                <a:srgbClr val="5F6368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500"/>
              <a:buChar char="●"/>
            </a:pPr>
            <a:r>
              <a:rPr lang="fr-FR" sz="1500">
                <a:solidFill>
                  <a:srgbClr val="5F6368"/>
                </a:solidFill>
              </a:rPr>
              <a:t>Volterre : du 01/01/2022 au 23/07/2022 - </a:t>
            </a:r>
            <a:r>
              <a:rPr lang="fr-FR" sz="1500">
                <a:solidFill>
                  <a:srgbClr val="5F6368"/>
                </a:solidFill>
              </a:rPr>
              <a:t>energie active au pas horaire</a:t>
            </a:r>
            <a:endParaRPr sz="1500">
              <a:solidFill>
                <a:srgbClr val="5F6368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1500">
                <a:solidFill>
                  <a:srgbClr val="5F6368"/>
                </a:solidFill>
              </a:rPr>
              <a:t>reconstruction d’une année type au pas horaire</a:t>
            </a:r>
            <a:endParaRPr sz="1500">
              <a:solidFill>
                <a:srgbClr val="5F6368"/>
              </a:solidFill>
            </a:endParaRPr>
          </a:p>
          <a:p>
            <a:pPr indent="0" lvl="0" marL="0" rtl="0" algn="r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300"/>
              <a:t>347,825 MWh</a:t>
            </a:r>
            <a:endParaRPr sz="1500">
              <a:solidFill>
                <a:srgbClr val="5F6368"/>
              </a:solidFill>
            </a:endParaRPr>
          </a:p>
        </p:txBody>
      </p:sp>
      <p:pic>
        <p:nvPicPr>
          <p:cNvPr id="122" name="Google Shape;122;g162c0ac56be_0_22" title="Graphiqu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63175" y="1400425"/>
            <a:ext cx="5075124" cy="275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g162c0ac56be_0_22" title="Graphiqu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3199" y="4306474"/>
            <a:ext cx="3598775" cy="227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g162c0ac56be_0_22" title="Graphique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75200" y="4094900"/>
            <a:ext cx="4020199" cy="248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0"/>
          <p:cNvSpPr txBox="1"/>
          <p:nvPr>
            <p:ph type="title"/>
          </p:nvPr>
        </p:nvSpPr>
        <p:spPr>
          <a:xfrm>
            <a:off x="838200" y="365126"/>
            <a:ext cx="10515600" cy="882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4400"/>
              <a:buFont typeface="Calibri"/>
              <a:buNone/>
            </a:pPr>
            <a:r>
              <a:rPr lang="fr-FR"/>
              <a:t>Scénarii d’implantation</a:t>
            </a:r>
            <a:endParaRPr/>
          </a:p>
        </p:txBody>
      </p:sp>
      <p:sp>
        <p:nvSpPr>
          <p:cNvPr id="130" name="Google Shape;130;p10"/>
          <p:cNvSpPr txBox="1"/>
          <p:nvPr/>
        </p:nvSpPr>
        <p:spPr>
          <a:xfrm>
            <a:off x="1640963" y="1440593"/>
            <a:ext cx="35706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Solution base : 100 kWc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(30 panneaux x 8 travées)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0"/>
          <p:cNvSpPr txBox="1"/>
          <p:nvPr/>
        </p:nvSpPr>
        <p:spPr>
          <a:xfrm>
            <a:off x="7143804" y="1440594"/>
            <a:ext cx="35706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Variante: 120 kWc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(38 panneaux x 8 travées -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utilisation du porte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 faux)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Google Shape;132;p10"/>
          <p:cNvPicPr preferRelativeResize="0"/>
          <p:nvPr/>
        </p:nvPicPr>
        <p:blipFill rotWithShape="1">
          <a:blip r:embed="rId3">
            <a:alphaModFix/>
          </a:blip>
          <a:srcRect b="0" l="5410" r="0" t="0"/>
          <a:stretch/>
        </p:blipFill>
        <p:spPr>
          <a:xfrm>
            <a:off x="787200" y="2806725"/>
            <a:ext cx="5278149" cy="3005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90025" y="2806719"/>
            <a:ext cx="5278151" cy="3005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4013" y="5289719"/>
            <a:ext cx="1090675" cy="111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644ee60d23_0_3"/>
          <p:cNvSpPr txBox="1"/>
          <p:nvPr>
            <p:ph type="title"/>
          </p:nvPr>
        </p:nvSpPr>
        <p:spPr>
          <a:xfrm>
            <a:off x="838200" y="365126"/>
            <a:ext cx="10515600" cy="882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Production et autoconsommation [120 kWc]</a:t>
            </a:r>
            <a:endParaRPr/>
          </a:p>
        </p:txBody>
      </p:sp>
      <p:sp>
        <p:nvSpPr>
          <p:cNvPr id="140" name="Google Shape;140;g1644ee60d23_0_3"/>
          <p:cNvSpPr txBox="1"/>
          <p:nvPr>
            <p:ph idx="1" type="body"/>
          </p:nvPr>
        </p:nvSpPr>
        <p:spPr>
          <a:xfrm>
            <a:off x="1311200" y="1312100"/>
            <a:ext cx="4115400" cy="2535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/>
              <a:t>autoconsommation :</a:t>
            </a:r>
            <a:endParaRPr sz="25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300" u="sng">
                <a:solidFill>
                  <a:srgbClr val="5F6368"/>
                </a:solidFill>
              </a:rPr>
              <a:t>Energie solaire consommée</a:t>
            </a:r>
            <a:br>
              <a:rPr lang="fr-FR" sz="2300">
                <a:solidFill>
                  <a:srgbClr val="5F6368"/>
                </a:solidFill>
              </a:rPr>
            </a:br>
            <a:r>
              <a:rPr lang="fr-FR" sz="2300">
                <a:solidFill>
                  <a:srgbClr val="5F6368"/>
                </a:solidFill>
              </a:rPr>
              <a:t>  </a:t>
            </a:r>
            <a:r>
              <a:rPr lang="fr-FR" sz="2300">
                <a:solidFill>
                  <a:srgbClr val="5F6368"/>
                </a:solidFill>
              </a:rPr>
              <a:t>Énergie</a:t>
            </a:r>
            <a:r>
              <a:rPr lang="fr-FR" sz="2300">
                <a:solidFill>
                  <a:srgbClr val="5F6368"/>
                </a:solidFill>
              </a:rPr>
              <a:t> Solaire produite</a:t>
            </a:r>
            <a:endParaRPr sz="2300">
              <a:solidFill>
                <a:srgbClr val="5F6368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/>
              <a:t>autoproduction :</a:t>
            </a:r>
            <a:endParaRPr sz="2300">
              <a:solidFill>
                <a:srgbClr val="5F6368"/>
              </a:solidFill>
            </a:endParaRPr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2300" u="sng">
                <a:solidFill>
                  <a:srgbClr val="5F6368"/>
                </a:solidFill>
              </a:rPr>
              <a:t>Énergie  solaire  consommée  </a:t>
            </a:r>
            <a:br>
              <a:rPr lang="fr-FR" sz="2300">
                <a:solidFill>
                  <a:srgbClr val="5F6368"/>
                </a:solidFill>
              </a:rPr>
            </a:br>
            <a:r>
              <a:rPr lang="fr-FR" sz="2300">
                <a:solidFill>
                  <a:srgbClr val="5F6368"/>
                </a:solidFill>
              </a:rPr>
              <a:t>Consommation totale du Site</a:t>
            </a:r>
            <a:endParaRPr sz="2300">
              <a:solidFill>
                <a:srgbClr val="5F6368"/>
              </a:solidFill>
            </a:endParaRPr>
          </a:p>
        </p:txBody>
      </p:sp>
      <p:pic>
        <p:nvPicPr>
          <p:cNvPr id="141" name="Google Shape;141;g1644ee60d23_0_3" title="Graphiqu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38650" y="1312088"/>
            <a:ext cx="5167299" cy="303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g1644ee60d23_0_3" title="Graphiqu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5275" y="3701850"/>
            <a:ext cx="5167254" cy="303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644ee60d23_0_11"/>
          <p:cNvSpPr txBox="1"/>
          <p:nvPr>
            <p:ph type="title"/>
          </p:nvPr>
        </p:nvSpPr>
        <p:spPr>
          <a:xfrm>
            <a:off x="838200" y="365126"/>
            <a:ext cx="10515600" cy="882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Production vs consommation</a:t>
            </a:r>
            <a:endParaRPr/>
          </a:p>
        </p:txBody>
      </p:sp>
      <p:pic>
        <p:nvPicPr>
          <p:cNvPr id="148" name="Google Shape;148;g1644ee60d23_0_11" title="Graphiqu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950" y="3620850"/>
            <a:ext cx="6314471" cy="310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g1644ee60d23_0_11" title="Graphiqu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7400" y="1373525"/>
            <a:ext cx="6114324" cy="3008726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g1644ee60d23_0_11"/>
          <p:cNvSpPr txBox="1"/>
          <p:nvPr/>
        </p:nvSpPr>
        <p:spPr>
          <a:xfrm>
            <a:off x="10268325" y="1431325"/>
            <a:ext cx="1157400" cy="431100"/>
          </a:xfrm>
          <a:prstGeom prst="rect">
            <a:avLst/>
          </a:prstGeom>
          <a:noFill/>
          <a:ln cap="flat" cmpd="sng" w="19050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5F6368"/>
                </a:solidFill>
                <a:latin typeface="Calibri"/>
                <a:ea typeface="Calibri"/>
                <a:cs typeface="Calibri"/>
                <a:sym typeface="Calibri"/>
              </a:rPr>
              <a:t>120 KWc</a:t>
            </a:r>
            <a:endParaRPr b="1" sz="1600">
              <a:solidFill>
                <a:srgbClr val="5F636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g1644ee60d23_0_11"/>
          <p:cNvSpPr txBox="1"/>
          <p:nvPr/>
        </p:nvSpPr>
        <p:spPr>
          <a:xfrm>
            <a:off x="4471325" y="3620850"/>
            <a:ext cx="1157400" cy="431100"/>
          </a:xfrm>
          <a:prstGeom prst="rect">
            <a:avLst/>
          </a:prstGeom>
          <a:noFill/>
          <a:ln cap="flat" cmpd="sng" w="19050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5F6368"/>
                </a:solidFill>
                <a:latin typeface="Calibri"/>
                <a:ea typeface="Calibri"/>
                <a:cs typeface="Calibri"/>
                <a:sym typeface="Calibri"/>
              </a:rPr>
              <a:t>100 KWc</a:t>
            </a:r>
            <a:endParaRPr b="1" sz="1600">
              <a:solidFill>
                <a:srgbClr val="5F636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g1644ee60d23_0_11"/>
          <p:cNvSpPr txBox="1"/>
          <p:nvPr>
            <p:ph idx="1" type="body"/>
          </p:nvPr>
        </p:nvSpPr>
        <p:spPr>
          <a:xfrm>
            <a:off x="838200" y="1312100"/>
            <a:ext cx="4588500" cy="2535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 u="sng">
                <a:solidFill>
                  <a:srgbClr val="5F6368"/>
                </a:solidFill>
              </a:rPr>
              <a:t>CENTRALE 100 kWc</a:t>
            </a:r>
            <a:endParaRPr sz="2500" u="sng">
              <a:solidFill>
                <a:srgbClr val="5F6368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/>
              <a:t>autoconsommation :     </a:t>
            </a:r>
            <a:r>
              <a:rPr lang="fr-FR" sz="2500">
                <a:solidFill>
                  <a:srgbClr val="5F6368"/>
                </a:solidFill>
                <a:latin typeface="Roboto"/>
                <a:ea typeface="Roboto"/>
                <a:cs typeface="Roboto"/>
                <a:sym typeface="Roboto"/>
              </a:rPr>
              <a:t>51,6 %</a:t>
            </a:r>
            <a:endParaRPr sz="2500">
              <a:solidFill>
                <a:srgbClr val="5F636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/>
              <a:t>autoproduction :            </a:t>
            </a:r>
            <a:r>
              <a:rPr lang="fr-FR" sz="2500">
                <a:solidFill>
                  <a:srgbClr val="5F6368"/>
                </a:solidFill>
                <a:latin typeface="Roboto"/>
                <a:ea typeface="Roboto"/>
                <a:cs typeface="Roboto"/>
                <a:sym typeface="Roboto"/>
              </a:rPr>
              <a:t>16,7 %</a:t>
            </a:r>
            <a:endParaRPr sz="2300">
              <a:solidFill>
                <a:srgbClr val="5F6368"/>
              </a:solidFill>
            </a:endParaRPr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5F6368"/>
              </a:solidFill>
            </a:endParaRPr>
          </a:p>
        </p:txBody>
      </p:sp>
      <p:sp>
        <p:nvSpPr>
          <p:cNvPr id="153" name="Google Shape;153;g1644ee60d23_0_11"/>
          <p:cNvSpPr txBox="1"/>
          <p:nvPr>
            <p:ph idx="1" type="body"/>
          </p:nvPr>
        </p:nvSpPr>
        <p:spPr>
          <a:xfrm>
            <a:off x="6940000" y="4563700"/>
            <a:ext cx="4588500" cy="169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 u="sng">
                <a:solidFill>
                  <a:srgbClr val="5F6368"/>
                </a:solidFill>
              </a:rPr>
              <a:t>CENTRALE 120 kWc</a:t>
            </a:r>
            <a:endParaRPr sz="2500" u="sng">
              <a:solidFill>
                <a:srgbClr val="5F6368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/>
              <a:t>autoconsommation :     </a:t>
            </a:r>
            <a:r>
              <a:rPr lang="fr-FR" sz="2500">
                <a:solidFill>
                  <a:srgbClr val="5F6368"/>
                </a:solidFill>
                <a:latin typeface="Roboto"/>
                <a:ea typeface="Roboto"/>
                <a:cs typeface="Roboto"/>
                <a:sym typeface="Roboto"/>
              </a:rPr>
              <a:t>46,4</a:t>
            </a:r>
            <a:r>
              <a:rPr lang="fr-FR" sz="2500">
                <a:solidFill>
                  <a:srgbClr val="5F6368"/>
                </a:solidFill>
                <a:latin typeface="Roboto"/>
                <a:ea typeface="Roboto"/>
                <a:cs typeface="Roboto"/>
                <a:sym typeface="Roboto"/>
              </a:rPr>
              <a:t> %</a:t>
            </a:r>
            <a:endParaRPr sz="2500">
              <a:solidFill>
                <a:srgbClr val="5F636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500"/>
              <a:t>autoproduction :            </a:t>
            </a:r>
            <a:r>
              <a:rPr lang="fr-FR" sz="2500">
                <a:solidFill>
                  <a:srgbClr val="5F6368"/>
                </a:solidFill>
                <a:latin typeface="Roboto"/>
                <a:ea typeface="Roboto"/>
                <a:cs typeface="Roboto"/>
                <a:sym typeface="Roboto"/>
              </a:rPr>
              <a:t>18,0 %</a:t>
            </a:r>
            <a:endParaRPr sz="2300">
              <a:solidFill>
                <a:srgbClr val="5F6368"/>
              </a:solidFill>
            </a:endParaRPr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5F6368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644ee60d23_0_24"/>
          <p:cNvSpPr txBox="1"/>
          <p:nvPr>
            <p:ph type="title"/>
          </p:nvPr>
        </p:nvSpPr>
        <p:spPr>
          <a:xfrm>
            <a:off x="838200" y="365126"/>
            <a:ext cx="10515600" cy="882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Business case (estimation)</a:t>
            </a:r>
            <a:endParaRPr/>
          </a:p>
        </p:txBody>
      </p:sp>
      <p:sp>
        <p:nvSpPr>
          <p:cNvPr id="159" name="Google Shape;159;g1644ee60d23_0_24"/>
          <p:cNvSpPr txBox="1"/>
          <p:nvPr>
            <p:ph idx="1" type="body"/>
          </p:nvPr>
        </p:nvSpPr>
        <p:spPr>
          <a:xfrm>
            <a:off x="971500" y="1248025"/>
            <a:ext cx="4598100" cy="1330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-FR" sz="2300"/>
              <a:t>Hypothèses :</a:t>
            </a:r>
            <a:endParaRPr sz="2300"/>
          </a:p>
          <a:p>
            <a:pPr indent="0" lvl="0" marL="45720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-FR" sz="1900">
                <a:solidFill>
                  <a:srgbClr val="5F6368"/>
                </a:solidFill>
              </a:rPr>
              <a:t>durée d’investissement : 15 ans</a:t>
            </a:r>
            <a:endParaRPr sz="1900">
              <a:solidFill>
                <a:srgbClr val="5F6368"/>
              </a:solidFill>
            </a:endParaRPr>
          </a:p>
          <a:p>
            <a:pPr indent="0" lvl="0" marL="45720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-FR" sz="1900">
                <a:solidFill>
                  <a:srgbClr val="5F6368"/>
                </a:solidFill>
              </a:rPr>
              <a:t>taux d’investissement : 5,5%</a:t>
            </a:r>
            <a:endParaRPr sz="1900">
              <a:solidFill>
                <a:srgbClr val="5F6368"/>
              </a:solidFill>
            </a:endParaRPr>
          </a:p>
          <a:p>
            <a:pPr indent="0" lvl="0" marL="45720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-FR" sz="1900">
                <a:solidFill>
                  <a:srgbClr val="5F6368"/>
                </a:solidFill>
              </a:rPr>
              <a:t>taux d’actualisation du loyer : 2%</a:t>
            </a:r>
            <a:endParaRPr sz="1900">
              <a:solidFill>
                <a:srgbClr val="5F6368"/>
              </a:solidFill>
            </a:endParaRPr>
          </a:p>
        </p:txBody>
      </p:sp>
      <p:pic>
        <p:nvPicPr>
          <p:cNvPr id="160" name="Google Shape;160;g1644ee60d23_0_24" title="Graphiqu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883025"/>
            <a:ext cx="6428532" cy="3974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g1644ee60d23_0_24" title="Graphiqu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0925" y="1440600"/>
            <a:ext cx="5941074" cy="367357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g1644ee60d23_0_24"/>
          <p:cNvSpPr txBox="1"/>
          <p:nvPr/>
        </p:nvSpPr>
        <p:spPr>
          <a:xfrm>
            <a:off x="10075750" y="1372075"/>
            <a:ext cx="1157400" cy="431100"/>
          </a:xfrm>
          <a:prstGeom prst="rect">
            <a:avLst/>
          </a:prstGeom>
          <a:noFill/>
          <a:ln cap="flat" cmpd="sng" w="19050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5F6368"/>
                </a:solidFill>
                <a:latin typeface="Calibri"/>
                <a:ea typeface="Calibri"/>
                <a:cs typeface="Calibri"/>
                <a:sym typeface="Calibri"/>
              </a:rPr>
              <a:t>120 KWc</a:t>
            </a:r>
            <a:endParaRPr b="1" sz="1600">
              <a:solidFill>
                <a:srgbClr val="5F636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g1644ee60d23_0_24"/>
          <p:cNvSpPr txBox="1"/>
          <p:nvPr/>
        </p:nvSpPr>
        <p:spPr>
          <a:xfrm>
            <a:off x="4199675" y="2883025"/>
            <a:ext cx="1157400" cy="431100"/>
          </a:xfrm>
          <a:prstGeom prst="rect">
            <a:avLst/>
          </a:prstGeom>
          <a:noFill/>
          <a:ln cap="flat" cmpd="sng" w="19050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5F6368"/>
                </a:solidFill>
                <a:latin typeface="Calibri"/>
                <a:ea typeface="Calibri"/>
                <a:cs typeface="Calibri"/>
                <a:sym typeface="Calibri"/>
              </a:rPr>
              <a:t>100 KWc</a:t>
            </a:r>
            <a:endParaRPr b="1" sz="1600">
              <a:solidFill>
                <a:srgbClr val="5F636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644ee60d23_0_35"/>
          <p:cNvSpPr txBox="1"/>
          <p:nvPr>
            <p:ph type="title"/>
          </p:nvPr>
        </p:nvSpPr>
        <p:spPr>
          <a:xfrm>
            <a:off x="838200" y="365126"/>
            <a:ext cx="10515600" cy="882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Business model</a:t>
            </a:r>
            <a:endParaRPr/>
          </a:p>
        </p:txBody>
      </p:sp>
      <p:sp>
        <p:nvSpPr>
          <p:cNvPr id="169" name="Google Shape;169;g1644ee60d23_0_35"/>
          <p:cNvSpPr txBox="1"/>
          <p:nvPr>
            <p:ph idx="1" type="body"/>
          </p:nvPr>
        </p:nvSpPr>
        <p:spPr>
          <a:xfrm>
            <a:off x="838200" y="1559859"/>
            <a:ext cx="10515600" cy="4617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/>
              <a:t>montage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Clr>
                <a:srgbClr val="5F6368"/>
              </a:buClr>
              <a:buSzPts val="2400"/>
              <a:buChar char="-"/>
            </a:pPr>
            <a:r>
              <a:rPr lang="fr-FR" sz="2400">
                <a:solidFill>
                  <a:srgbClr val="5F6368"/>
                </a:solidFill>
              </a:rPr>
              <a:t>type de contrat</a:t>
            </a:r>
            <a:endParaRPr sz="2400">
              <a:solidFill>
                <a:srgbClr val="5F6368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2400"/>
              <a:buChar char="-"/>
            </a:pPr>
            <a:r>
              <a:rPr lang="fr-FR" sz="2400">
                <a:solidFill>
                  <a:srgbClr val="5F6368"/>
                </a:solidFill>
              </a:rPr>
              <a:t>durée</a:t>
            </a:r>
            <a:endParaRPr sz="2400">
              <a:solidFill>
                <a:srgbClr val="5F6368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2400"/>
              <a:buChar char="-"/>
            </a:pPr>
            <a:r>
              <a:rPr lang="fr-FR" sz="2400">
                <a:solidFill>
                  <a:srgbClr val="5F6368"/>
                </a:solidFill>
              </a:rPr>
              <a:t>clauses de rupture</a:t>
            </a:r>
            <a:endParaRPr sz="2400">
              <a:solidFill>
                <a:srgbClr val="5F6368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2400"/>
              <a:buChar char="-"/>
            </a:pPr>
            <a:r>
              <a:rPr lang="fr-FR" sz="2400">
                <a:solidFill>
                  <a:srgbClr val="5F6368"/>
                </a:solidFill>
              </a:rPr>
              <a:t>transfert de propriété</a:t>
            </a:r>
            <a:endParaRPr sz="2400">
              <a:solidFill>
                <a:srgbClr val="5F6368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2400"/>
              <a:buChar char="-"/>
            </a:pPr>
            <a:r>
              <a:rPr lang="fr-FR" sz="2400">
                <a:solidFill>
                  <a:srgbClr val="5F6368"/>
                </a:solidFill>
              </a:rPr>
              <a:t>responsabilités</a:t>
            </a:r>
            <a:endParaRPr sz="2400">
              <a:solidFill>
                <a:srgbClr val="5F6368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2400"/>
              <a:buChar char="-"/>
            </a:pPr>
            <a:r>
              <a:rPr lang="fr-FR" sz="2400">
                <a:solidFill>
                  <a:srgbClr val="5F6368"/>
                </a:solidFill>
              </a:rPr>
              <a:t>…</a:t>
            </a:r>
            <a:endParaRPr sz="2400">
              <a:solidFill>
                <a:srgbClr val="5F6368"/>
              </a:solidFill>
            </a:endParaRPr>
          </a:p>
        </p:txBody>
      </p:sp>
      <p:sp>
        <p:nvSpPr>
          <p:cNvPr id="170" name="Google Shape;170;g1644ee60d23_0_35"/>
          <p:cNvSpPr txBox="1"/>
          <p:nvPr/>
        </p:nvSpPr>
        <p:spPr>
          <a:xfrm rot="2386516">
            <a:off x="5258556" y="3600248"/>
            <a:ext cx="4502968" cy="6771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A COMPLETER</a:t>
            </a:r>
            <a:endParaRPr sz="3200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2022-06-13T19:24:01Z</dcterms:created>
  <dc:creator>francois BUISSON</dc:creator>
</cp:coreProperties>
</file>