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9"/>
  </p:notesMasterIdLst>
  <p:sldIdLst>
    <p:sldId id="256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962A"/>
    <a:srgbClr val="82BA47"/>
    <a:srgbClr val="9DB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 autoAdjust="0"/>
    <p:restoredTop sz="96433" autoAdjust="0"/>
  </p:normalViewPr>
  <p:slideViewPr>
    <p:cSldViewPr snapToGrid="0" showGuides="1">
      <p:cViewPr varScale="1">
        <p:scale>
          <a:sx n="109" d="100"/>
          <a:sy n="109" d="100"/>
        </p:scale>
        <p:origin x="147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3930" y="96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4542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CB6-B9E5-4990-A3FF-42EE795AC5A7}" type="datetime1">
              <a:rPr lang="fr-FR" smtClean="0"/>
              <a:t>16/02/2022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660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A3BA-20B2-4313-ACB7-E43418468AB8}" type="datetime1">
              <a:rPr lang="fr-FR" smtClean="0"/>
              <a:t>16/02/2022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52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7B61B-BDAB-47BD-B6AC-61EAF164D11F}" type="datetime1">
              <a:rPr lang="fr-FR" smtClean="0"/>
              <a:t>16/02/2022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890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650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118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67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440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484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0088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541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37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51" y="1116015"/>
            <a:ext cx="3429000" cy="402317"/>
          </a:xfrm>
        </p:spPr>
        <p:txBody>
          <a:bodyPr>
            <a:normAutofit/>
          </a:bodyPr>
          <a:lstStyle>
            <a:lvl1pPr>
              <a:defRPr sz="1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noProof="0" dirty="0" smtClean="0"/>
              <a:t>Initiative Citoyenne pour une Energie Alternative</a:t>
            </a:r>
            <a:endParaRPr lang="fr-FR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BBA59-5595-4BB9-9F69-06F8D62A6413}" type="datetime1">
              <a:rPr lang="fr-FR" smtClean="0"/>
              <a:t>16/02/2022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7" y="123862"/>
            <a:ext cx="1571500" cy="1045684"/>
          </a:xfrm>
          <a:prstGeom prst="rect">
            <a:avLst/>
          </a:prstGeom>
        </p:spPr>
      </p:pic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5997574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endParaRPr lang="fr-FR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304801" y="1518332"/>
            <a:ext cx="8627532" cy="4658631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993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6144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89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145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68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07E8-6E53-4D1D-BD2C-B4037E51D514}" type="datetime1">
              <a:rPr lang="fr-FR" smtClean="0"/>
              <a:t>16/02/2022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1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39C-99D7-4F25-8187-B14AAB23011E}" type="datetime1">
              <a:rPr lang="fr-FR" smtClean="0"/>
              <a:t>16/02/2022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59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D3FE-77AA-4D5B-B752-9DE7A6AC8797}" type="datetime1">
              <a:rPr lang="fr-FR" smtClean="0"/>
              <a:t>16/02/2022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01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FCB6-54E4-4D5A-8449-245927832A25}" type="datetime1">
              <a:rPr lang="fr-FR" smtClean="0"/>
              <a:t>16/02/2022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9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1E7C-8A38-4EC4-9981-E334864F561C}" type="datetime1">
              <a:rPr lang="fr-FR" smtClean="0"/>
              <a:t>16/02/2022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5" y="522515"/>
            <a:ext cx="6156325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 smtClean="0"/>
              <a:t>Modifiez les styles du texte du</a:t>
            </a:r>
          </a:p>
        </p:txBody>
      </p:sp>
    </p:spTree>
    <p:extLst>
      <p:ext uri="{BB962C8B-B14F-4D97-AF65-F5344CB8AC3E}">
        <p14:creationId xmlns:p14="http://schemas.microsoft.com/office/powerpoint/2010/main" val="128885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EEEB5-769D-4CA1-864F-03CBD8E534A1}" type="datetime1">
              <a:rPr lang="fr-FR" smtClean="0"/>
              <a:t>16/02/2022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455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D53-9BA3-408A-B92F-2CBC707055A4}" type="datetime1">
              <a:rPr lang="fr-FR" smtClean="0"/>
              <a:t>16/02/2022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839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3355C-04BE-4011-A30E-01E001627A05}" type="datetime1">
              <a:rPr lang="fr-FR" smtClean="0"/>
              <a:t>16/02/2022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36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350CA-02B9-4862-B3DF-7F4300A63133}" type="datetimeFigureOut">
              <a:rPr lang="fr-FR" smtClean="0"/>
              <a:t>16/02/2022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04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359026" y="0"/>
            <a:ext cx="5997574" cy="1204546"/>
          </a:xfrm>
        </p:spPr>
        <p:txBody>
          <a:bodyPr>
            <a:normAutofit/>
          </a:bodyPr>
          <a:lstStyle/>
          <a:p>
            <a:r>
              <a:rPr lang="fr-FR" dirty="0" smtClean="0"/>
              <a:t>Conseil coopératif du 16/02/2022</a:t>
            </a:r>
          </a:p>
          <a:p>
            <a:r>
              <a:rPr lang="fr-FR" dirty="0"/>
              <a:t>Ordre du jour </a:t>
            </a:r>
            <a:r>
              <a:rPr lang="fr-FR" dirty="0" smtClean="0"/>
              <a:t>: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>
          <a:xfrm>
            <a:off x="304801" y="1635369"/>
            <a:ext cx="8627532" cy="4541594"/>
          </a:xfrm>
        </p:spPr>
        <p:txBody>
          <a:bodyPr>
            <a:normAutofit fontScale="62500" lnSpcReduction="20000"/>
          </a:bodyPr>
          <a:lstStyle/>
          <a:p>
            <a:r>
              <a:rPr lang="fr-FR" sz="2900" b="1" dirty="0" smtClean="0"/>
              <a:t>Présentation </a:t>
            </a:r>
            <a:r>
              <a:rPr lang="fr-FR" sz="2900" b="1" dirty="0"/>
              <a:t>de la nouvelle organisation des réunions des conseils coopératifs - 20'</a:t>
            </a:r>
            <a:br>
              <a:rPr lang="fr-FR" sz="2900" b="1" dirty="0"/>
            </a:br>
            <a:endParaRPr lang="fr-FR" sz="2900" b="1" dirty="0"/>
          </a:p>
          <a:p>
            <a:r>
              <a:rPr lang="fr-FR" sz="2900" b="1" dirty="0"/>
              <a:t>Avancement des travaux d’intégration de Rayons verts à </a:t>
            </a:r>
            <a:r>
              <a:rPr lang="fr-FR" sz="2900" b="1" dirty="0" smtClean="0"/>
              <a:t>ICEA 45</a:t>
            </a:r>
            <a:r>
              <a:rPr lang="fr-FR" sz="2900" b="1" dirty="0"/>
              <a:t>'</a:t>
            </a:r>
            <a:br>
              <a:rPr lang="fr-FR" sz="2900" b="1" dirty="0"/>
            </a:br>
            <a:endParaRPr lang="fr-FR" sz="2900" b="1" dirty="0"/>
          </a:p>
          <a:p>
            <a:r>
              <a:rPr lang="fr-FR" sz="2900" b="1" dirty="0"/>
              <a:t>Compte rendu du groupe </a:t>
            </a:r>
            <a:r>
              <a:rPr lang="fr-FR" sz="2900" b="1" dirty="0" err="1"/>
              <a:t>com</a:t>
            </a:r>
            <a:r>
              <a:rPr lang="fr-FR" sz="2900" b="1" dirty="0"/>
              <a:t> : </a:t>
            </a:r>
            <a:r>
              <a:rPr lang="fr-FR" sz="2900" b="1" dirty="0" err="1"/>
              <a:t>Rando</a:t>
            </a:r>
            <a:r>
              <a:rPr lang="fr-FR" sz="2900" b="1" dirty="0"/>
              <a:t> , site internet, renouvellement du stand , proposition d'autres manifestations ,.....10'</a:t>
            </a:r>
            <a:br>
              <a:rPr lang="fr-FR" sz="2900" b="1" dirty="0"/>
            </a:br>
            <a:endParaRPr lang="fr-FR" sz="2900" b="1" dirty="0"/>
          </a:p>
          <a:p>
            <a:r>
              <a:rPr lang="fr-FR" sz="2900" b="1" dirty="0"/>
              <a:t>Compte rendu du groupe technique et prospection :Les récentes </a:t>
            </a:r>
            <a:r>
              <a:rPr lang="fr-FR" sz="2900" b="1" dirty="0" err="1"/>
              <a:t>MeS</a:t>
            </a:r>
            <a:r>
              <a:rPr lang="fr-FR" sz="2900" b="1" dirty="0"/>
              <a:t>, les contacts, les  sites étudiés, les futurs projets certains et incertains, ....10'</a:t>
            </a:r>
            <a:br>
              <a:rPr lang="fr-FR" sz="2900" b="1" dirty="0"/>
            </a:br>
            <a:endParaRPr lang="fr-FR" sz="2900" b="1" dirty="0"/>
          </a:p>
          <a:p>
            <a:r>
              <a:rPr lang="fr-FR" sz="2900" b="1" dirty="0"/>
              <a:t>Compte rendu du groupe admin : compta, mise en place de Coophub, présentation du budget prévisionnel 2022 ....</a:t>
            </a:r>
            <a:r>
              <a:rPr lang="fr-FR" sz="2900" b="1" dirty="0" smtClean="0"/>
              <a:t>10'</a:t>
            </a:r>
          </a:p>
          <a:p>
            <a:endParaRPr lang="fr-FR" sz="2900" b="1" dirty="0"/>
          </a:p>
          <a:p>
            <a:r>
              <a:rPr lang="fr-FR" sz="2900" b="1" dirty="0"/>
              <a:t>Evaluation du temps consacré (ETP) à Icéa : explications et collecte des infos de chacun  15 '</a:t>
            </a:r>
            <a:br>
              <a:rPr lang="fr-FR" sz="2900" b="1" dirty="0"/>
            </a:br>
            <a:endParaRPr lang="fr-FR" sz="2900" b="1" dirty="0"/>
          </a:p>
          <a:p>
            <a:r>
              <a:rPr lang="fr-FR" sz="2900" b="1" dirty="0"/>
              <a:t>Date de l'assemblée générale, où ?  10'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275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10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b="1" dirty="0"/>
              <a:t>On prévoit en avril une réunion commune ICEA-RV des CC et CA</a:t>
            </a:r>
          </a:p>
          <a:p>
            <a:pPr marL="285750" indent="-285750">
              <a:buFontTx/>
              <a:buChar char="-"/>
            </a:pPr>
            <a:r>
              <a:rPr lang="fr-FR" b="1" dirty="0"/>
              <a:t>présentation de la convention</a:t>
            </a:r>
          </a:p>
          <a:p>
            <a:pPr marL="285750" indent="-285750">
              <a:buFontTx/>
              <a:buChar char="-"/>
            </a:pPr>
            <a:r>
              <a:rPr lang="fr-FR" b="1" dirty="0"/>
              <a:t>Moment convivial</a:t>
            </a:r>
          </a:p>
          <a:p>
            <a:endParaRPr lang="fr-FR" dirty="0"/>
          </a:p>
        </p:txBody>
      </p:sp>
      <p:sp>
        <p:nvSpPr>
          <p:cNvPr id="6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47500" lnSpcReduction="20000"/>
          </a:bodyPr>
          <a:lstStyle/>
          <a:p>
            <a:r>
              <a:rPr lang="fr-FR" dirty="0"/>
              <a:t>Avancement des travaux d’intégration de Rayons Verts à ICEA 45</a:t>
            </a:r>
            <a:r>
              <a:rPr lang="fr-FR" dirty="0" smtClean="0"/>
              <a:t>’</a:t>
            </a:r>
          </a:p>
          <a:p>
            <a:r>
              <a:rPr lang="fr-FR" dirty="0"/>
              <a:t>Planning de </a:t>
            </a:r>
            <a:r>
              <a:rPr lang="fr-FR" dirty="0" smtClean="0"/>
              <a:t>travail</a:t>
            </a:r>
            <a:endParaRPr lang="fr-FR" dirty="0"/>
          </a:p>
        </p:txBody>
      </p:sp>
      <p:sp>
        <p:nvSpPr>
          <p:cNvPr id="7" name="Espace réservé du contenu 3"/>
          <p:cNvSpPr txBox="1">
            <a:spLocks/>
          </p:cNvSpPr>
          <p:nvPr/>
        </p:nvSpPr>
        <p:spPr>
          <a:xfrm>
            <a:off x="2359026" y="96716"/>
            <a:ext cx="5997574" cy="1266092"/>
          </a:xfrm>
          <a:prstGeom prst="rect">
            <a:avLst/>
          </a:prstGeom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6350" cap="flat" cmpd="sng" algn="ctr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mtClean="0"/>
              <a:t>Avancement des travaux d’intégration de Rayons Verts à ICEA 45’</a:t>
            </a:r>
          </a:p>
          <a:p>
            <a:r>
              <a:rPr lang="fr-FR" smtClean="0"/>
              <a:t>Planning de travail</a:t>
            </a:r>
            <a:endParaRPr lang="fr-FR" dirty="0"/>
          </a:p>
        </p:txBody>
      </p:sp>
      <p:sp>
        <p:nvSpPr>
          <p:cNvPr id="8" name="Espace réservé du contenu 3"/>
          <p:cNvSpPr txBox="1">
            <a:spLocks/>
          </p:cNvSpPr>
          <p:nvPr/>
        </p:nvSpPr>
        <p:spPr>
          <a:xfrm>
            <a:off x="2359026" y="0"/>
            <a:ext cx="5997574" cy="1204546"/>
          </a:xfrm>
          <a:prstGeom prst="rect">
            <a:avLst/>
          </a:prstGeom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6350" cap="flat" cmpd="sng" algn="ctr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Conseil coopératif du 16/02/2022</a:t>
            </a:r>
          </a:p>
          <a:p>
            <a:r>
              <a:rPr lang="fr-FR" dirty="0"/>
              <a:t>Avancement des travaux d’intégration de Rayons verts à ICEA</a:t>
            </a:r>
          </a:p>
        </p:txBody>
      </p:sp>
    </p:spTree>
    <p:extLst>
      <p:ext uri="{BB962C8B-B14F-4D97-AF65-F5344CB8AC3E}">
        <p14:creationId xmlns:p14="http://schemas.microsoft.com/office/powerpoint/2010/main" val="119505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11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b="1" dirty="0" smtClean="0"/>
              <a:t>Communication :</a:t>
            </a:r>
          </a:p>
          <a:p>
            <a:pPr lvl="1"/>
            <a:r>
              <a:rPr lang="fr-FR" b="1" dirty="0" err="1"/>
              <a:t>Rando</a:t>
            </a:r>
            <a:r>
              <a:rPr lang="fr-FR" b="1" dirty="0"/>
              <a:t> , site internet, renouvellement du stand , proposition d'autres </a:t>
            </a:r>
            <a:r>
              <a:rPr lang="fr-FR" b="1" dirty="0" smtClean="0"/>
              <a:t>manifestations,…..10’</a:t>
            </a:r>
          </a:p>
          <a:p>
            <a:r>
              <a:rPr lang="fr-FR" b="1" dirty="0" smtClean="0"/>
              <a:t>Technique :</a:t>
            </a:r>
          </a:p>
          <a:p>
            <a:pPr lvl="1"/>
            <a:r>
              <a:rPr lang="fr-FR" b="1" dirty="0"/>
              <a:t>Les récentes </a:t>
            </a:r>
            <a:r>
              <a:rPr lang="fr-FR" b="1" dirty="0" err="1"/>
              <a:t>MeS</a:t>
            </a:r>
            <a:r>
              <a:rPr lang="fr-FR" b="1" dirty="0"/>
              <a:t>, les contacts, les  sites étudiés, les futurs projets certains et incertains, ....10'</a:t>
            </a:r>
            <a:br>
              <a:rPr lang="fr-FR" b="1" dirty="0"/>
            </a:br>
            <a:endParaRPr lang="fr-FR" b="1" dirty="0" smtClean="0"/>
          </a:p>
          <a:p>
            <a:r>
              <a:rPr lang="fr-FR" b="1" dirty="0" smtClean="0"/>
              <a:t>Administration :</a:t>
            </a:r>
            <a:r>
              <a:rPr lang="fr-FR" b="1" dirty="0"/>
              <a:t> compta, mise en place de Coophub, présentation du budget prévisionnel 2022</a:t>
            </a:r>
            <a:endParaRPr lang="fr-FR" b="1" dirty="0" smtClean="0"/>
          </a:p>
          <a:p>
            <a:endParaRPr lang="fr-FR" b="1" dirty="0"/>
          </a:p>
        </p:txBody>
      </p:sp>
      <p:sp>
        <p:nvSpPr>
          <p:cNvPr id="6" name="Espace réservé du contenu 3"/>
          <p:cNvSpPr txBox="1">
            <a:spLocks noGrp="1"/>
          </p:cNvSpPr>
          <p:nvPr>
            <p:ph sz="quarter" idx="13"/>
          </p:nvPr>
        </p:nvSpPr>
        <p:spPr>
          <a:prstGeom prst="rect">
            <a:avLst/>
          </a:prstGeom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6350" cap="flat" cmpd="sng" algn="ctr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mtClean="0"/>
              <a:t>Avancement des travaux d’intégration de Rayons Verts à ICEA 45’</a:t>
            </a:r>
          </a:p>
          <a:p>
            <a:r>
              <a:rPr lang="fr-FR" smtClean="0"/>
              <a:t>Planning de travail</a:t>
            </a:r>
            <a:endParaRPr lang="fr-FR" dirty="0"/>
          </a:p>
        </p:txBody>
      </p:sp>
      <p:sp>
        <p:nvSpPr>
          <p:cNvPr id="8" name="Espace réservé du contenu 3"/>
          <p:cNvSpPr txBox="1">
            <a:spLocks/>
          </p:cNvSpPr>
          <p:nvPr/>
        </p:nvSpPr>
        <p:spPr>
          <a:xfrm>
            <a:off x="2359026" y="-17585"/>
            <a:ext cx="5997574" cy="1204546"/>
          </a:xfrm>
          <a:prstGeom prst="rect">
            <a:avLst/>
          </a:prstGeom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6350" cap="flat" cmpd="sng" algn="ctr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Conseil coopératif du 16/02/2022</a:t>
            </a:r>
            <a:br>
              <a:rPr lang="fr-FR" dirty="0" smtClean="0"/>
            </a:br>
            <a:r>
              <a:rPr lang="fr-FR" dirty="0" smtClean="0"/>
              <a:t>Compte rendu des </a:t>
            </a:r>
            <a:r>
              <a:rPr lang="fr-FR" dirty="0" err="1" smtClean="0"/>
              <a:t>gT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250174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12</a:t>
            </a:fld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b="1" dirty="0" smtClean="0"/>
              <a:t>Sociétariat</a:t>
            </a:r>
          </a:p>
          <a:p>
            <a:pPr lvl="1"/>
            <a:r>
              <a:rPr lang="fr-FR" b="1" dirty="0" smtClean="0"/>
              <a:t>Nombre </a:t>
            </a:r>
            <a:r>
              <a:rPr lang="fr-FR" b="1" dirty="0"/>
              <a:t>de sociétaires actifs</a:t>
            </a:r>
            <a:r>
              <a:rPr lang="fr-FR" dirty="0"/>
              <a:t>: </a:t>
            </a:r>
            <a:r>
              <a:rPr lang="fr-FR" b="1" dirty="0"/>
              <a:t>379</a:t>
            </a:r>
          </a:p>
          <a:p>
            <a:pPr lvl="1"/>
            <a:r>
              <a:rPr lang="fr-FR" b="1" dirty="0" smtClean="0"/>
              <a:t>Total </a:t>
            </a:r>
            <a:r>
              <a:rPr lang="fr-FR" b="1" dirty="0"/>
              <a:t>capital</a:t>
            </a:r>
            <a:r>
              <a:rPr lang="fr-FR" dirty="0"/>
              <a:t>: </a:t>
            </a:r>
            <a:r>
              <a:rPr lang="fr-FR" b="1" dirty="0" smtClean="0"/>
              <a:t>140 700 EUR</a:t>
            </a:r>
          </a:p>
          <a:p>
            <a:pPr lvl="1"/>
            <a:r>
              <a:rPr lang="fr-FR" b="1" dirty="0" smtClean="0"/>
              <a:t>Nouveau sociétaire  : </a:t>
            </a:r>
          </a:p>
          <a:p>
            <a:pPr lvl="2"/>
            <a:r>
              <a:rPr lang="fr-FR" sz="2800" b="1" dirty="0" smtClean="0"/>
              <a:t>Monsieur </a:t>
            </a:r>
            <a:r>
              <a:rPr lang="fr-FR" sz="2800" b="1" dirty="0"/>
              <a:t>Thierry</a:t>
            </a:r>
            <a:r>
              <a:rPr lang="fr-FR" sz="2800" b="1" dirty="0"/>
              <a:t> </a:t>
            </a:r>
            <a:r>
              <a:rPr lang="fr-FR" sz="2800" b="1" dirty="0" smtClean="0"/>
              <a:t>Xavier – 2 parts</a:t>
            </a:r>
          </a:p>
          <a:p>
            <a:pPr lvl="1"/>
            <a:r>
              <a:rPr lang="fr-FR" b="1" dirty="0" smtClean="0"/>
              <a:t>Complément de souscription : </a:t>
            </a:r>
          </a:p>
          <a:p>
            <a:pPr lvl="2"/>
            <a:r>
              <a:rPr lang="fr-FR" sz="2800" b="1" dirty="0" smtClean="0"/>
              <a:t>Mairie d ’Ayguesvives – 4 parts (mai 2021)</a:t>
            </a:r>
          </a:p>
          <a:p>
            <a:pPr lvl="2"/>
            <a:r>
              <a:rPr lang="fr-FR" sz="2800" b="1" dirty="0" smtClean="0"/>
              <a:t>Madame </a:t>
            </a:r>
            <a:r>
              <a:rPr lang="fr-FR" sz="2800" b="1" dirty="0" err="1" smtClean="0"/>
              <a:t>Eynaudi</a:t>
            </a:r>
            <a:r>
              <a:rPr lang="fr-FR" sz="2800" b="1" dirty="0" smtClean="0"/>
              <a:t> – 2 parts</a:t>
            </a:r>
            <a:endParaRPr lang="fr-FR" sz="2800" b="1" dirty="0"/>
          </a:p>
        </p:txBody>
      </p:sp>
      <p:sp>
        <p:nvSpPr>
          <p:cNvPr id="8" name="Espace réservé du contenu 3"/>
          <p:cNvSpPr txBox="1">
            <a:spLocks/>
          </p:cNvSpPr>
          <p:nvPr/>
        </p:nvSpPr>
        <p:spPr>
          <a:xfrm>
            <a:off x="2359026" y="-17585"/>
            <a:ext cx="5997574" cy="1204546"/>
          </a:xfrm>
          <a:prstGeom prst="rect">
            <a:avLst/>
          </a:prstGeom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6350" cap="flat" cmpd="sng" algn="ctr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Conseil coopératif du 16/02/2022</a:t>
            </a:r>
            <a:br>
              <a:rPr lang="fr-FR" dirty="0" smtClean="0"/>
            </a:br>
            <a:r>
              <a:rPr lang="fr-FR" dirty="0" smtClean="0"/>
              <a:t>Compte rendu des </a:t>
            </a:r>
            <a:r>
              <a:rPr lang="fr-FR" dirty="0" err="1" smtClean="0"/>
              <a:t>gT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949387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13</a:t>
            </a:fld>
            <a:endParaRPr lang="fr-FR" dirty="0"/>
          </a:p>
        </p:txBody>
      </p:sp>
      <p:sp>
        <p:nvSpPr>
          <p:cNvPr id="6" name="Espace réservé du contenu 3"/>
          <p:cNvSpPr txBox="1">
            <a:spLocks/>
          </p:cNvSpPr>
          <p:nvPr/>
        </p:nvSpPr>
        <p:spPr>
          <a:xfrm>
            <a:off x="2359026" y="-17585"/>
            <a:ext cx="5997574" cy="1204546"/>
          </a:xfrm>
          <a:prstGeom prst="rect">
            <a:avLst/>
          </a:prstGeom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6350" cap="flat" cmpd="sng" algn="ctr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Conseil coopératif du 16/02/2022</a:t>
            </a:r>
            <a:br>
              <a:rPr lang="fr-FR" dirty="0" smtClean="0"/>
            </a:br>
            <a:r>
              <a:rPr lang="fr-FR" dirty="0" smtClean="0"/>
              <a:t>Compte rendu des </a:t>
            </a:r>
            <a:r>
              <a:rPr lang="fr-FR" dirty="0" err="1" smtClean="0"/>
              <a:t>gT</a:t>
            </a:r>
            <a:endParaRPr lang="fr-FR" dirty="0" smtClean="0"/>
          </a:p>
        </p:txBody>
      </p:sp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590120"/>
              </p:ext>
            </p:extLst>
          </p:nvPr>
        </p:nvGraphicFramePr>
        <p:xfrm>
          <a:off x="187326" y="1534502"/>
          <a:ext cx="4343400" cy="4268420"/>
        </p:xfrm>
        <a:graphic>
          <a:graphicData uri="http://schemas.openxmlformats.org/drawingml/2006/table">
            <a:tbl>
              <a:tblPr/>
              <a:tblGrid>
                <a:gridCol w="2385856"/>
                <a:gridCol w="1119587"/>
                <a:gridCol w="837957"/>
              </a:tblGrid>
              <a:tr h="328340">
                <a:tc>
                  <a:txBody>
                    <a:bodyPr/>
                    <a:lstStyle/>
                    <a:p>
                      <a:pPr algn="ctr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Charges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Produits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340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Révision Coop (604000)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900.00 €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28340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Fourniture-petit matériel (606300)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500.00 €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28340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Turpe (redevance Enedis)-(606101)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540.00 €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28340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Loyers (613200)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925.00 €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28340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Nettoyage-(615600)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1 500.00 €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28340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Maintenace PV (615600)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2 555.00 €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28340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Assurance RC - Structure (616100)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1 887.00 €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28340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Expert comptable-(622601)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2 200.00 €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28340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Communication (623….)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800.00 €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28340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Urscoop-ECLR (628100)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670.00 €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28340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Frais AG(625701)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600.00 €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328340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Télétransmission-(626001)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300.00 €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leau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795698"/>
              </p:ext>
            </p:extLst>
          </p:nvPr>
        </p:nvGraphicFramePr>
        <p:xfrm>
          <a:off x="4686300" y="1849303"/>
          <a:ext cx="4413738" cy="3434876"/>
        </p:xfrm>
        <a:graphic>
          <a:graphicData uri="http://schemas.openxmlformats.org/drawingml/2006/table">
            <a:tbl>
              <a:tblPr/>
              <a:tblGrid>
                <a:gridCol w="2385856"/>
                <a:gridCol w="1113482"/>
                <a:gridCol w="914400"/>
              </a:tblGrid>
              <a:tr h="259432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Fonct</a:t>
                      </a:r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(6……..)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500.00 €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259432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Frais bancaires(627000)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610.00 €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259432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CFE (635120)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410.00 €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259432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Interêt d'emprunt (661100)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2 252.37 €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469571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Coophub : mise en service  et abonnement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1 415.00 €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259432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Interêt brut CCA (66150)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1 216.88 €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469571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Produit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45 000.00 € 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469571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Quote part subvention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4 600.00 € 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469571"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Total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19 781.25 €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49 600.00 € 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259432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Bénéfices brut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29 </a:t>
                      </a:r>
                      <a:r>
                        <a:rPr lang="fr-F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818.75 €   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6" name="ZoneTexte 15"/>
          <p:cNvSpPr txBox="1"/>
          <p:nvPr/>
        </p:nvSpPr>
        <p:spPr>
          <a:xfrm>
            <a:off x="3456307" y="1306201"/>
            <a:ext cx="4720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Budget prévisionnel 2022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753272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14</a:t>
            </a:fld>
            <a:endParaRPr lang="fr-FR" dirty="0"/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40737021"/>
              </p:ext>
            </p:extLst>
          </p:nvPr>
        </p:nvGraphicFramePr>
        <p:xfrm>
          <a:off x="1960684" y="1793632"/>
          <a:ext cx="5741377" cy="3974121"/>
        </p:xfrm>
        <a:graphic>
          <a:graphicData uri="http://schemas.openxmlformats.org/drawingml/2006/table">
            <a:tbl>
              <a:tblPr/>
              <a:tblGrid>
                <a:gridCol w="3199518"/>
                <a:gridCol w="2541859"/>
              </a:tblGrid>
              <a:tr h="453541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Bénéfices brut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29 818.75 €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50575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Dotation au amortissement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28 900.00 € 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250575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Crédit d'Impot (69500)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1 000.00 € 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453541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Bénéfice imposable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1 918.75 €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50575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Impots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287.81 € 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453541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Bénéfice net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630.94 €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250575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Mise en réserve subvention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600.00 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250575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Bénéfice à répartir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969.06 €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53541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Mise en réserve 57,5%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 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453541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Distribuable 42,5%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 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453541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Distribuable par PS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 </a:t>
                      </a:r>
                    </a:p>
                  </a:txBody>
                  <a:tcPr marL="9525" marR="857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</a:tbl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3456307" y="1306201"/>
            <a:ext cx="4720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Budget prévisionnel 2022</a:t>
            </a:r>
            <a:endParaRPr lang="fr-FR" b="1" dirty="0"/>
          </a:p>
        </p:txBody>
      </p:sp>
      <p:sp>
        <p:nvSpPr>
          <p:cNvPr id="13" name="Espace réservé du contenu 3"/>
          <p:cNvSpPr txBox="1">
            <a:spLocks/>
          </p:cNvSpPr>
          <p:nvPr/>
        </p:nvSpPr>
        <p:spPr>
          <a:xfrm>
            <a:off x="2359026" y="-17585"/>
            <a:ext cx="5997574" cy="1204546"/>
          </a:xfrm>
          <a:prstGeom prst="rect">
            <a:avLst/>
          </a:prstGeom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6350" cap="flat" cmpd="sng" algn="ctr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Conseil coopératif du 16/02/2022</a:t>
            </a:r>
            <a:br>
              <a:rPr lang="fr-FR" dirty="0" smtClean="0"/>
            </a:br>
            <a:r>
              <a:rPr lang="fr-FR" dirty="0" smtClean="0"/>
              <a:t>Compte rendu des </a:t>
            </a:r>
            <a:r>
              <a:rPr lang="fr-FR" dirty="0" err="1" smtClean="0"/>
              <a:t>gT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991662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15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Conseil coopératif du 16/02/2022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b="1" dirty="0"/>
              <a:t>Evaluation du temps consacré (ETP) à </a:t>
            </a:r>
            <a:r>
              <a:rPr lang="fr-FR" b="1" dirty="0" smtClean="0"/>
              <a:t>Icéa 15 ‘:</a:t>
            </a:r>
          </a:p>
          <a:p>
            <a:endParaRPr lang="fr-FR" b="1" dirty="0" smtClean="0"/>
          </a:p>
          <a:p>
            <a:pPr lvl="1"/>
            <a:r>
              <a:rPr lang="fr-FR" b="1" dirty="0" smtClean="0"/>
              <a:t>Explications</a:t>
            </a:r>
          </a:p>
          <a:p>
            <a:pPr lvl="1"/>
            <a:r>
              <a:rPr lang="fr-FR" b="1" dirty="0" smtClean="0"/>
              <a:t>Collecte </a:t>
            </a:r>
            <a:r>
              <a:rPr lang="fr-FR" b="1" dirty="0"/>
              <a:t>des infos de chacun</a:t>
            </a:r>
            <a:endParaRPr lang="fr-FR" b="1" dirty="0" smtClean="0"/>
          </a:p>
          <a:p>
            <a:pPr lvl="1"/>
            <a:endParaRPr lang="fr-FR" b="1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1708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16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Conseil coopératif du 16/02/2022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 b="1" dirty="0"/>
          </a:p>
          <a:p>
            <a:r>
              <a:rPr lang="fr-FR" b="1" dirty="0" smtClean="0"/>
              <a:t>Assemblée </a:t>
            </a:r>
            <a:r>
              <a:rPr lang="fr-FR" b="1" dirty="0"/>
              <a:t>générale, où ?  10'</a:t>
            </a:r>
          </a:p>
          <a:p>
            <a:endParaRPr lang="fr-FR" dirty="0" smtClean="0"/>
          </a:p>
          <a:p>
            <a:pPr lvl="1"/>
            <a:r>
              <a:rPr lang="fr-FR" b="1" dirty="0" smtClean="0"/>
              <a:t>14 Mai ?</a:t>
            </a:r>
          </a:p>
          <a:p>
            <a:pPr lvl="1"/>
            <a:r>
              <a:rPr lang="fr-FR" b="1" dirty="0" smtClean="0"/>
              <a:t>Où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595547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Conseil coopératif du 16/02/2022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b="1" dirty="0" smtClean="0"/>
              <a:t>Nouvelle </a:t>
            </a:r>
            <a:r>
              <a:rPr lang="fr-FR" b="1" dirty="0"/>
              <a:t>organisation des réunions des conseils coopératifs - </a:t>
            </a:r>
            <a:r>
              <a:rPr lang="fr-FR" b="1" dirty="0" smtClean="0"/>
              <a:t>20‘</a:t>
            </a:r>
          </a:p>
          <a:p>
            <a:pPr lvl="1"/>
            <a:r>
              <a:rPr lang="fr-FR" b="1" dirty="0"/>
              <a:t>L’animateur, ou maître du temps (MDT</a:t>
            </a:r>
            <a:r>
              <a:rPr lang="fr-FR" b="1" dirty="0" smtClean="0"/>
              <a:t>)</a:t>
            </a:r>
          </a:p>
          <a:p>
            <a:pPr lvl="1"/>
            <a:r>
              <a:rPr lang="fr-FR" b="1" dirty="0"/>
              <a:t>Le secrétariat tournant </a:t>
            </a:r>
            <a:r>
              <a:rPr lang="fr-FR" b="1" dirty="0" smtClean="0"/>
              <a:t> </a:t>
            </a:r>
            <a:r>
              <a:rPr lang="fr-FR" b="1" dirty="0"/>
              <a:t/>
            </a:r>
            <a:br>
              <a:rPr lang="fr-FR" b="1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2471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3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dirty="0"/>
              <a:t>Avancement des travaux d’intégration de Rayons Verts à </a:t>
            </a:r>
            <a:r>
              <a:rPr lang="fr-FR" dirty="0" smtClean="0"/>
              <a:t>ICEA 45’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Les groupes de travail</a:t>
            </a:r>
          </a:p>
          <a:p>
            <a:pPr lvl="1"/>
            <a:r>
              <a:rPr lang="fr-FR" b="1" dirty="0" smtClean="0"/>
              <a:t>Un </a:t>
            </a:r>
            <a:r>
              <a:rPr lang="fr-FR" b="1" dirty="0"/>
              <a:t>groupe de travail ICEA constitué de JP Gardette, </a:t>
            </a:r>
            <a:r>
              <a:rPr lang="fr-FR" b="1" dirty="0" err="1"/>
              <a:t>Eric</a:t>
            </a:r>
            <a:r>
              <a:rPr lang="fr-FR" b="1" dirty="0"/>
              <a:t> Georget, Christian </a:t>
            </a:r>
            <a:r>
              <a:rPr lang="fr-FR" b="1" dirty="0" err="1"/>
              <a:t>Houlbert</a:t>
            </a:r>
            <a:r>
              <a:rPr lang="fr-FR" b="1" dirty="0"/>
              <a:t> et Alain Rivière</a:t>
            </a:r>
          </a:p>
          <a:p>
            <a:pPr lvl="1"/>
            <a:r>
              <a:rPr lang="fr-FR" b="1" dirty="0"/>
              <a:t>Un groupe de travail commun ICEA-RV constitué de :</a:t>
            </a:r>
          </a:p>
          <a:p>
            <a:pPr lvl="2"/>
            <a:r>
              <a:rPr lang="fr-FR" b="1" dirty="0"/>
              <a:t>Vincent </a:t>
            </a:r>
            <a:r>
              <a:rPr lang="fr-FR" b="1" dirty="0" err="1"/>
              <a:t>Réquillart</a:t>
            </a:r>
            <a:r>
              <a:rPr lang="fr-FR" b="1" dirty="0"/>
              <a:t>, Dominique Blanchot, Jacques </a:t>
            </a:r>
            <a:r>
              <a:rPr lang="fr-FR" b="1" dirty="0" err="1"/>
              <a:t>Doumerc</a:t>
            </a:r>
            <a:r>
              <a:rPr lang="fr-FR" b="1" dirty="0"/>
              <a:t>, Mathieu </a:t>
            </a:r>
            <a:r>
              <a:rPr lang="fr-FR" b="1" dirty="0" err="1"/>
              <a:t>Sperandio</a:t>
            </a:r>
            <a:endParaRPr lang="fr-FR" b="1" dirty="0"/>
          </a:p>
          <a:p>
            <a:pPr lvl="2"/>
            <a:r>
              <a:rPr lang="fr-FR" b="1" dirty="0"/>
              <a:t>membres du GT ICEA ci-dessus</a:t>
            </a:r>
          </a:p>
          <a:p>
            <a:endParaRPr lang="fr-FR" b="1" dirty="0"/>
          </a:p>
        </p:txBody>
      </p:sp>
      <p:sp>
        <p:nvSpPr>
          <p:cNvPr id="6" name="Espace réservé du contenu 3"/>
          <p:cNvSpPr txBox="1">
            <a:spLocks/>
          </p:cNvSpPr>
          <p:nvPr/>
        </p:nvSpPr>
        <p:spPr>
          <a:xfrm>
            <a:off x="2359026" y="0"/>
            <a:ext cx="5997574" cy="1204546"/>
          </a:xfrm>
          <a:prstGeom prst="rect">
            <a:avLst/>
          </a:prstGeom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6350" cap="flat" cmpd="sng" algn="ctr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Conseil coopératif du 16/02/2022</a:t>
            </a:r>
          </a:p>
          <a:p>
            <a:r>
              <a:rPr lang="fr-FR" dirty="0"/>
              <a:t>Avancement des travaux d’intégration de Rayons verts à ICEA</a:t>
            </a:r>
          </a:p>
        </p:txBody>
      </p:sp>
    </p:spTree>
    <p:extLst>
      <p:ext uri="{BB962C8B-B14F-4D97-AF65-F5344CB8AC3E}">
        <p14:creationId xmlns:p14="http://schemas.microsoft.com/office/powerpoint/2010/main" val="999441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4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dirty="0"/>
              <a:t>Avancement des travaux d’intégration de Rayons Verts à ICEA 45’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/>
              <a:t>Réunions tenues</a:t>
            </a:r>
          </a:p>
          <a:p>
            <a:pPr lvl="1"/>
            <a:r>
              <a:rPr lang="fr-FR" b="1" dirty="0"/>
              <a:t>Une réunion du GT ICEA pour définir notre vision du rapprochement (cf. CR du 14/01 diffusé)</a:t>
            </a:r>
          </a:p>
          <a:p>
            <a:pPr lvl="1"/>
            <a:r>
              <a:rPr lang="fr-FR" b="1" dirty="0"/>
              <a:t>Une visio du GT ICEA (28/01) qui a permis de définir les « lignes rouges » pour ICEA</a:t>
            </a:r>
          </a:p>
          <a:p>
            <a:pPr lvl="1"/>
            <a:r>
              <a:rPr lang="fr-FR" b="1" dirty="0"/>
              <a:t>Réunion commune (et constructive) ICEA-RV du 02/02 qui a permis </a:t>
            </a:r>
          </a:p>
          <a:p>
            <a:pPr lvl="2"/>
            <a:r>
              <a:rPr lang="fr-FR" b="1" dirty="0"/>
              <a:t>de faire connaissance</a:t>
            </a:r>
          </a:p>
          <a:p>
            <a:pPr lvl="2"/>
            <a:r>
              <a:rPr lang="fr-FR" b="1" dirty="0"/>
              <a:t>d’échanger sur les principes du rapprochement</a:t>
            </a:r>
          </a:p>
          <a:p>
            <a:pPr lvl="2"/>
            <a:r>
              <a:rPr lang="fr-FR" b="1" dirty="0"/>
              <a:t>de mettre en place un calendrier de travail pour élaborer </a:t>
            </a:r>
            <a:r>
              <a:rPr lang="fr-FR" sz="2600" b="1" dirty="0">
                <a:solidFill>
                  <a:srgbClr val="FF0000"/>
                </a:solidFill>
              </a:rPr>
              <a:t>un doc de principes d’organisation et une convention ICEA-RV à présenter au CC puis à l’AG ICEA</a:t>
            </a:r>
            <a:endParaRPr lang="fr-FR" b="1" dirty="0">
              <a:solidFill>
                <a:srgbClr val="FF0000"/>
              </a:solidFill>
            </a:endParaRPr>
          </a:p>
          <a:p>
            <a:pPr lvl="1"/>
            <a:r>
              <a:rPr lang="fr-FR" b="1" dirty="0"/>
              <a:t>Une visio commune le 14/02 pour finaliser le doc de principes et le présenter (CA RV et CC)</a:t>
            </a:r>
            <a:endParaRPr lang="fr-FR" b="1" dirty="0"/>
          </a:p>
        </p:txBody>
      </p:sp>
      <p:sp>
        <p:nvSpPr>
          <p:cNvPr id="6" name="Espace réservé du contenu 3"/>
          <p:cNvSpPr txBox="1">
            <a:spLocks/>
          </p:cNvSpPr>
          <p:nvPr/>
        </p:nvSpPr>
        <p:spPr>
          <a:xfrm>
            <a:off x="2359026" y="0"/>
            <a:ext cx="5997574" cy="1204546"/>
          </a:xfrm>
          <a:prstGeom prst="rect">
            <a:avLst/>
          </a:prstGeom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6350" cap="flat" cmpd="sng" algn="ctr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Conseil coopératif du 16/02/2022</a:t>
            </a:r>
          </a:p>
          <a:p>
            <a:r>
              <a:rPr lang="fr-FR" dirty="0"/>
              <a:t>Avancement des travaux d’intégration de Rayons verts à ICEA</a:t>
            </a:r>
          </a:p>
        </p:txBody>
      </p:sp>
    </p:spTree>
    <p:extLst>
      <p:ext uri="{BB962C8B-B14F-4D97-AF65-F5344CB8AC3E}">
        <p14:creationId xmlns:p14="http://schemas.microsoft.com/office/powerpoint/2010/main" val="1015528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5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/>
              <a:t>Avancement des travaux d’intégration de Rayons Verts à ICEA 45</a:t>
            </a:r>
            <a:r>
              <a:rPr lang="fr-FR" dirty="0" smtClean="0"/>
              <a:t>’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Principes d’organisation et </a:t>
            </a:r>
            <a:r>
              <a:rPr lang="fr-FR" b="1" dirty="0" smtClean="0"/>
              <a:t>gouvernance</a:t>
            </a:r>
          </a:p>
          <a:p>
            <a:pPr lvl="1"/>
            <a:r>
              <a:rPr lang="fr-FR" b="1" dirty="0"/>
              <a:t>Mutualisation des moyens administratifs, juridiques, financiers, gestion sociétariat</a:t>
            </a:r>
          </a:p>
          <a:p>
            <a:pPr lvl="2"/>
            <a:r>
              <a:rPr lang="fr-FR" b="1" dirty="0"/>
              <a:t>Tâches assurées par ICEA avec participation de membres RV aux </a:t>
            </a:r>
            <a:r>
              <a:rPr lang="fr-FR" b="1" dirty="0" err="1"/>
              <a:t>GTs</a:t>
            </a:r>
            <a:endParaRPr lang="fr-FR" b="1" dirty="0"/>
          </a:p>
          <a:p>
            <a:pPr lvl="1"/>
            <a:r>
              <a:rPr lang="fr-FR" b="1" dirty="0"/>
              <a:t>RV recherche activement sur son territoire des sociétaires ICEA pour participer au financement de ses projets</a:t>
            </a:r>
          </a:p>
          <a:p>
            <a:pPr lvl="2"/>
            <a:r>
              <a:rPr lang="fr-FR" b="1" dirty="0"/>
              <a:t>Tout membre du collectif qui veut participer doit être sociétaire ICEA</a:t>
            </a:r>
          </a:p>
          <a:p>
            <a:pPr lvl="1"/>
            <a:r>
              <a:rPr lang="fr-FR" b="1" dirty="0"/>
              <a:t>ICEA décide et finance les projets et les activités communes (</a:t>
            </a:r>
            <a:r>
              <a:rPr lang="fr-FR" b="1" dirty="0" err="1"/>
              <a:t>com</a:t>
            </a:r>
            <a:r>
              <a:rPr lang="fr-FR" b="1" dirty="0"/>
              <a:t>,..)</a:t>
            </a:r>
          </a:p>
          <a:p>
            <a:pPr lvl="2"/>
            <a:r>
              <a:rPr lang="fr-FR" b="1" dirty="0"/>
              <a:t>Pas d’échange de fond entre ICEA et RV</a:t>
            </a:r>
          </a:p>
          <a:p>
            <a:pPr lvl="2"/>
            <a:r>
              <a:rPr lang="fr-FR" b="1" dirty="0"/>
              <a:t>Traçabilité à assurer entre sociétariat ICEA issu de RV et financement des projets RV</a:t>
            </a:r>
          </a:p>
          <a:p>
            <a:endParaRPr lang="fr-FR" b="1" dirty="0"/>
          </a:p>
        </p:txBody>
      </p:sp>
      <p:sp>
        <p:nvSpPr>
          <p:cNvPr id="6" name="Espace réservé du contenu 3"/>
          <p:cNvSpPr txBox="1">
            <a:spLocks/>
          </p:cNvSpPr>
          <p:nvPr/>
        </p:nvSpPr>
        <p:spPr>
          <a:xfrm>
            <a:off x="2359026" y="0"/>
            <a:ext cx="5997574" cy="1204546"/>
          </a:xfrm>
          <a:prstGeom prst="rect">
            <a:avLst/>
          </a:prstGeom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6350" cap="flat" cmpd="sng" algn="ctr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Conseil coopératif du 16/02/2022</a:t>
            </a:r>
          </a:p>
          <a:p>
            <a:r>
              <a:rPr lang="fr-FR" dirty="0"/>
              <a:t>Avancement des travaux d’intégration de Rayons verts à ICEA</a:t>
            </a:r>
          </a:p>
        </p:txBody>
      </p:sp>
    </p:spTree>
    <p:extLst>
      <p:ext uri="{BB962C8B-B14F-4D97-AF65-F5344CB8AC3E}">
        <p14:creationId xmlns:p14="http://schemas.microsoft.com/office/powerpoint/2010/main" val="926782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6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/>
              <a:t>Avancement des travaux d’intégration de Rayons Verts à ICEA 45</a:t>
            </a:r>
            <a:r>
              <a:rPr lang="fr-FR" dirty="0" smtClean="0"/>
              <a:t>’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Principes d’organisation et </a:t>
            </a:r>
            <a:r>
              <a:rPr lang="fr-FR" b="1" dirty="0" smtClean="0"/>
              <a:t>gouvernance (suite)</a:t>
            </a:r>
          </a:p>
          <a:p>
            <a:pPr lvl="1"/>
            <a:r>
              <a:rPr lang="fr-FR" b="1" dirty="0"/>
              <a:t>RV dissous sa SCIC et créé une </a:t>
            </a:r>
            <a:r>
              <a:rPr lang="fr-FR" b="1" dirty="0" err="1"/>
              <a:t>assos</a:t>
            </a:r>
            <a:endParaRPr lang="fr-FR" b="1" dirty="0"/>
          </a:p>
          <a:p>
            <a:pPr lvl="2"/>
            <a:r>
              <a:rPr lang="fr-FR" b="1" dirty="0"/>
              <a:t>ICEA sera membre fondateur</a:t>
            </a:r>
          </a:p>
          <a:p>
            <a:pPr lvl="1"/>
            <a:r>
              <a:rPr lang="fr-FR" b="1" dirty="0"/>
              <a:t>RV est représenté au CC ICEA par 2 membres</a:t>
            </a:r>
          </a:p>
          <a:p>
            <a:pPr lvl="2"/>
            <a:r>
              <a:rPr lang="fr-FR" b="1" dirty="0"/>
              <a:t>Un au titre de la personne morale (</a:t>
            </a:r>
            <a:r>
              <a:rPr lang="fr-FR" b="1" dirty="0" err="1"/>
              <a:t>assos</a:t>
            </a:r>
            <a:r>
              <a:rPr lang="fr-FR" b="1" dirty="0"/>
              <a:t>) et un autre membre RV</a:t>
            </a:r>
          </a:p>
          <a:p>
            <a:pPr lvl="2"/>
            <a:r>
              <a:rPr lang="fr-FR" b="1" dirty="0"/>
              <a:t>On créé également un comité paritaire d’analyse des projets RV et ICEA</a:t>
            </a:r>
          </a:p>
          <a:p>
            <a:pPr lvl="1"/>
            <a:r>
              <a:rPr lang="fr-FR" b="1" dirty="0"/>
              <a:t>Apport de capital « significatif » dès le départ par membres RV volontaires</a:t>
            </a:r>
          </a:p>
          <a:p>
            <a:pPr lvl="2"/>
            <a:r>
              <a:rPr lang="fr-FR" b="1" dirty="0"/>
              <a:t>Message : RV n’arrive pas les mains vides </a:t>
            </a:r>
          </a:p>
          <a:p>
            <a:pPr lvl="2"/>
            <a:r>
              <a:rPr lang="fr-FR" b="1" dirty="0"/>
              <a:t>Servira à financer </a:t>
            </a:r>
            <a:r>
              <a:rPr lang="fr-FR" b="1" dirty="0" smtClean="0"/>
              <a:t>le 1</a:t>
            </a:r>
            <a:r>
              <a:rPr lang="fr-FR" b="1" baseline="30000" dirty="0" smtClean="0"/>
              <a:t>re</a:t>
            </a:r>
            <a:r>
              <a:rPr lang="fr-FR" b="1" dirty="0" smtClean="0"/>
              <a:t>(s</a:t>
            </a:r>
            <a:r>
              <a:rPr lang="fr-FR" b="1" dirty="0"/>
              <a:t>) projet(s)</a:t>
            </a:r>
          </a:p>
          <a:p>
            <a:endParaRPr lang="fr-FR" dirty="0"/>
          </a:p>
        </p:txBody>
      </p:sp>
      <p:sp>
        <p:nvSpPr>
          <p:cNvPr id="6" name="Espace réservé du contenu 3"/>
          <p:cNvSpPr txBox="1">
            <a:spLocks/>
          </p:cNvSpPr>
          <p:nvPr/>
        </p:nvSpPr>
        <p:spPr>
          <a:xfrm>
            <a:off x="2359026" y="0"/>
            <a:ext cx="5997574" cy="1204546"/>
          </a:xfrm>
          <a:prstGeom prst="rect">
            <a:avLst/>
          </a:prstGeom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6350" cap="flat" cmpd="sng" algn="ctr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Conseil coopératif du 16/02/2022</a:t>
            </a:r>
          </a:p>
          <a:p>
            <a:r>
              <a:rPr lang="fr-FR" dirty="0"/>
              <a:t>Avancement des travaux d’intégration de Rayons verts à ICEA</a:t>
            </a:r>
          </a:p>
        </p:txBody>
      </p:sp>
    </p:spTree>
    <p:extLst>
      <p:ext uri="{BB962C8B-B14F-4D97-AF65-F5344CB8AC3E}">
        <p14:creationId xmlns:p14="http://schemas.microsoft.com/office/powerpoint/2010/main" val="186214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7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dirty="0"/>
              <a:t>Avancement des travaux d’intégration de Rayons Verts à ICEA 45’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b="1" dirty="0"/>
              <a:t>Critères objectifs de choix des </a:t>
            </a:r>
            <a:r>
              <a:rPr lang="fr-FR" b="1" dirty="0" smtClean="0"/>
              <a:t>projets</a:t>
            </a:r>
          </a:p>
          <a:p>
            <a:pPr lvl="1"/>
            <a:r>
              <a:rPr lang="fr-FR" b="1" dirty="0"/>
              <a:t>Projets en accord avec les valeurs ICEA</a:t>
            </a:r>
          </a:p>
          <a:p>
            <a:pPr lvl="1"/>
            <a:r>
              <a:rPr lang="fr-FR" b="1" dirty="0"/>
              <a:t>Puissance &gt; 36KWc</a:t>
            </a:r>
          </a:p>
          <a:p>
            <a:pPr lvl="1"/>
            <a:r>
              <a:rPr lang="fr-FR" b="1" dirty="0"/>
              <a:t>Financement par le collectif &gt; 30%</a:t>
            </a:r>
          </a:p>
          <a:p>
            <a:pPr lvl="2"/>
            <a:r>
              <a:rPr lang="fr-FR" b="1" dirty="0"/>
              <a:t>C’est notre seule garantie que RV recherchera activement de sociétaires pour ICEA</a:t>
            </a:r>
          </a:p>
          <a:p>
            <a:pPr lvl="1"/>
            <a:r>
              <a:rPr lang="fr-FR" b="1" dirty="0"/>
              <a:t>TRI &gt; 5%</a:t>
            </a:r>
          </a:p>
          <a:p>
            <a:pPr lvl="1"/>
            <a:r>
              <a:rPr lang="fr-FR" b="1" dirty="0"/>
              <a:t>Pré-étude de faisabilité et/ou étude par BE positive</a:t>
            </a:r>
          </a:p>
          <a:p>
            <a:pPr marL="457200" lvl="1" indent="0">
              <a:buNone/>
            </a:pPr>
            <a:r>
              <a:rPr lang="fr-FR" b="1" dirty="0"/>
              <a:t>Ces critères peuvent être modulés par le CC notamment pour les 2 premiers projets</a:t>
            </a:r>
          </a:p>
          <a:p>
            <a:pPr marL="457200" lvl="1" indent="0">
              <a:buNone/>
            </a:pPr>
            <a:r>
              <a:rPr lang="fr-FR" b="1" dirty="0"/>
              <a:t>Souplesse dans l’application</a:t>
            </a:r>
          </a:p>
          <a:p>
            <a:pPr marL="457200" lvl="1" indent="0">
              <a:buNone/>
            </a:pPr>
            <a:r>
              <a:rPr lang="fr-FR" b="1" dirty="0"/>
              <a:t>Création d’un comité d’analyse paritaire des projets RV et ICEA</a:t>
            </a:r>
          </a:p>
          <a:p>
            <a:pPr lvl="3"/>
            <a:r>
              <a:rPr lang="fr-FR" b="1" dirty="0"/>
              <a:t>Analyse de la faisabilité technico-économique des projets -&gt; recommandations au CC</a:t>
            </a:r>
          </a:p>
          <a:p>
            <a:pPr lvl="3"/>
            <a:r>
              <a:rPr lang="fr-FR" b="1" dirty="0"/>
              <a:t>Conseils techniques à la demande</a:t>
            </a:r>
          </a:p>
          <a:p>
            <a:endParaRPr lang="fr-FR" b="1" dirty="0"/>
          </a:p>
        </p:txBody>
      </p:sp>
      <p:sp>
        <p:nvSpPr>
          <p:cNvPr id="6" name="Espace réservé du contenu 3"/>
          <p:cNvSpPr txBox="1">
            <a:spLocks/>
          </p:cNvSpPr>
          <p:nvPr/>
        </p:nvSpPr>
        <p:spPr>
          <a:xfrm>
            <a:off x="2359026" y="0"/>
            <a:ext cx="5997574" cy="1204546"/>
          </a:xfrm>
          <a:prstGeom prst="rect">
            <a:avLst/>
          </a:prstGeom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6350" cap="flat" cmpd="sng" algn="ctr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Conseil coopératif du 16/02/2022</a:t>
            </a:r>
          </a:p>
          <a:p>
            <a:r>
              <a:rPr lang="fr-FR" dirty="0"/>
              <a:t>Avancement des travaux d’intégration de Rayons verts à ICEA</a:t>
            </a:r>
          </a:p>
        </p:txBody>
      </p:sp>
    </p:spTree>
    <p:extLst>
      <p:ext uri="{BB962C8B-B14F-4D97-AF65-F5344CB8AC3E}">
        <p14:creationId xmlns:p14="http://schemas.microsoft.com/office/powerpoint/2010/main" val="2614518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8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315065" y="0"/>
            <a:ext cx="5997574" cy="522514"/>
          </a:xfrm>
        </p:spPr>
        <p:txBody>
          <a:bodyPr/>
          <a:lstStyle/>
          <a:p>
            <a:r>
              <a:rPr lang="fr-FR" dirty="0"/>
              <a:t>Schéma d’organisation et </a:t>
            </a:r>
            <a:r>
              <a:rPr lang="fr-FR" dirty="0" smtClean="0"/>
              <a:t>rôles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 b="1" dirty="0"/>
          </a:p>
        </p:txBody>
      </p:sp>
      <p:pic>
        <p:nvPicPr>
          <p:cNvPr id="40" name="Imag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4646"/>
            <a:ext cx="9066518" cy="640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214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9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359026" y="96716"/>
            <a:ext cx="5997574" cy="1266092"/>
          </a:xfrm>
        </p:spPr>
        <p:txBody>
          <a:bodyPr>
            <a:normAutofit fontScale="85000" lnSpcReduction="10000"/>
          </a:bodyPr>
          <a:lstStyle/>
          <a:p>
            <a:r>
              <a:rPr lang="fr-FR" dirty="0"/>
              <a:t>Avancement des travaux d’intégration de Rayons Verts à ICEA 45</a:t>
            </a:r>
            <a:r>
              <a:rPr lang="fr-FR" dirty="0" smtClean="0"/>
              <a:t>’</a:t>
            </a:r>
          </a:p>
          <a:p>
            <a:r>
              <a:rPr lang="fr-FR" dirty="0" smtClean="0"/>
              <a:t>X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 b="1" dirty="0" smtClean="0"/>
          </a:p>
          <a:p>
            <a:endParaRPr lang="fr-FR" b="1" dirty="0"/>
          </a:p>
        </p:txBody>
      </p:sp>
      <p:sp>
        <p:nvSpPr>
          <p:cNvPr id="15" name="Rectangle 14"/>
          <p:cNvSpPr/>
          <p:nvPr/>
        </p:nvSpPr>
        <p:spPr>
          <a:xfrm>
            <a:off x="378069" y="1542196"/>
            <a:ext cx="8554264" cy="51792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4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354208"/>
              </p:ext>
            </p:extLst>
          </p:nvPr>
        </p:nvGraphicFramePr>
        <p:xfrm>
          <a:off x="404446" y="1589318"/>
          <a:ext cx="8431823" cy="5132157"/>
        </p:xfrm>
        <a:graphic>
          <a:graphicData uri="http://schemas.openxmlformats.org/drawingml/2006/table">
            <a:tbl>
              <a:tblPr/>
              <a:tblGrid>
                <a:gridCol w="956350"/>
                <a:gridCol w="2534329"/>
                <a:gridCol w="4941144"/>
              </a:tblGrid>
              <a:tr h="27186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fr-F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Planning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ICEA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Rayons Verts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FEVRIER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Rencontre GT ICEA/RV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98045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 FEVRIER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Principes Organisation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98045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FEVRIER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 : Validation rapprochement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FEVRIER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Clarification contrat </a:t>
                      </a:r>
                      <a:r>
                        <a:rPr lang="fr-F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727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MARS-AVRIL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AG: Validation rapprochement / dissolution SCIC …..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Travail conjoint Convention / statuts </a:t>
                      </a:r>
                      <a:r>
                        <a:rPr lang="fr-F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assos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98045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début AVRIL 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Version Finale Convention / statuts </a:t>
                      </a:r>
                      <a:r>
                        <a:rPr lang="fr-F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assos</a:t>
                      </a:r>
                      <a:endParaRPr lang="fr-F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98045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 avril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Validation convention/statuts CC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Validation convention/statuts CA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6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 avril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Création nouvelle association 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045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début MAI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Docs pour AG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045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date AD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A.G. Validation rapprochement 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246" marR="9246" marT="92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Espace réservé du contenu 3"/>
          <p:cNvSpPr txBox="1">
            <a:spLocks/>
          </p:cNvSpPr>
          <p:nvPr/>
        </p:nvSpPr>
        <p:spPr>
          <a:xfrm>
            <a:off x="2359026" y="0"/>
            <a:ext cx="5997574" cy="1204546"/>
          </a:xfrm>
          <a:prstGeom prst="rect">
            <a:avLst/>
          </a:prstGeom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6350" cap="flat" cmpd="sng" algn="ctr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Conseil coopératif du 16/02/2022</a:t>
            </a:r>
          </a:p>
          <a:p>
            <a:r>
              <a:rPr lang="fr-FR" dirty="0"/>
              <a:t>Avancement des travaux d’intégration de Rayons verts à ICEA</a:t>
            </a:r>
          </a:p>
        </p:txBody>
      </p:sp>
    </p:spTree>
    <p:extLst>
      <p:ext uri="{BB962C8B-B14F-4D97-AF65-F5344CB8AC3E}">
        <p14:creationId xmlns:p14="http://schemas.microsoft.com/office/powerpoint/2010/main" val="38161079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2244</TotalTime>
  <Words>1062</Words>
  <Application>Microsoft Office PowerPoint</Application>
  <PresentationFormat>Affichage à l'écran (4:3)</PresentationFormat>
  <Paragraphs>258</Paragraphs>
  <Slides>16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Thème Office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Jean-Paul Gardette</dc:creator>
  <cp:lastModifiedBy>Jean-Paul Gardette</cp:lastModifiedBy>
  <cp:revision>110</cp:revision>
  <dcterms:created xsi:type="dcterms:W3CDTF">2019-04-07T06:53:07Z</dcterms:created>
  <dcterms:modified xsi:type="dcterms:W3CDTF">2022-02-16T12:04:25Z</dcterms:modified>
</cp:coreProperties>
</file>