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notesMasterIdLst>
    <p:notesMasterId r:id="rId31"/>
  </p:notesMasterIdLst>
  <p:sldIdLst>
    <p:sldId id="256" r:id="rId5"/>
    <p:sldId id="279" r:id="rId6"/>
    <p:sldId id="278" r:id="rId7"/>
    <p:sldId id="257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9" r:id="rId16"/>
    <p:sldId id="270" r:id="rId17"/>
    <p:sldId id="266" r:id="rId18"/>
    <p:sldId id="268" r:id="rId19"/>
    <p:sldId id="271" r:id="rId20"/>
    <p:sldId id="272" r:id="rId21"/>
    <p:sldId id="275" r:id="rId22"/>
    <p:sldId id="277" r:id="rId23"/>
    <p:sldId id="276" r:id="rId24"/>
    <p:sldId id="267" r:id="rId25"/>
    <p:sldId id="274" r:id="rId26"/>
    <p:sldId id="273" r:id="rId27"/>
    <p:sldId id="281" r:id="rId28"/>
    <p:sldId id="282" r:id="rId29"/>
    <p:sldId id="280" r:id="rId30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73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615B8D5-7855-4952-A876-A92A462A6BEC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F763BC6-7AEC-450A-A595-55146A46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54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1166" indent="-201166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201166" indent="-201166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201166" indent="-201166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6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1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8" y="5535806"/>
            <a:ext cx="1487424" cy="118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s-energies-renouvelables.eu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-photovoltaique.fr/" TargetMode="External"/><Relationship Id="rId2" Type="http://schemas.openxmlformats.org/officeDocument/2006/relationships/hyperlink" Target="https://www.photovoltaique.inf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dpv.fr/fr/" TargetMode="External"/><Relationship Id="rId4" Type="http://schemas.openxmlformats.org/officeDocument/2006/relationships/hyperlink" Target="https://gppep.org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359157"/>
            <a:ext cx="57150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Les </a:t>
            </a:r>
            <a:r>
              <a:rPr lang="fr-FR" dirty="0" smtClean="0"/>
              <a:t>outils</a:t>
            </a:r>
          </a:p>
          <a:p>
            <a:pPr lvl="1"/>
            <a:r>
              <a:rPr lang="fr-FR" dirty="0" smtClean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593" y="1813401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936" y="1813401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036221" y="4950086"/>
            <a:ext cx="4368414" cy="807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910105" y="4014023"/>
            <a:ext cx="3948489" cy="81734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Ici 2 arbres peuvent apporter un ombrage proche</a:t>
            </a:r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38590" y="2759544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28650" y="5065190"/>
            <a:ext cx="5892800" cy="575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puissance maximale installable n’est pas forcément la puissance qui sera choisie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145280" y="3683260"/>
            <a:ext cx="4136571" cy="106613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: ceci est approximatif, une implantation est nécessaire pour plus de précision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2238103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Hiver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48400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Eté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853440" y="2960914"/>
            <a:ext cx="211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174424" y="2756263"/>
            <a:ext cx="1271452" cy="40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0,95 K W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731726" y="3239588"/>
            <a:ext cx="1665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907383" y="3011713"/>
            <a:ext cx="1062446" cy="44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 KW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91396" y="1418290"/>
            <a:ext cx="1573592" cy="391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23/12/2021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4617134" y="1413198"/>
            <a:ext cx="1557243" cy="396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18/06/2022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713350" y="1859182"/>
            <a:ext cx="1210492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3,5 kWh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6590485" y="1838324"/>
            <a:ext cx="1316898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34,88 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99521" y="1094923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853659" y="2536371"/>
            <a:ext cx="7794626" cy="3446892"/>
            <a:chOff x="983191" y="2608772"/>
            <a:chExt cx="7794626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770438" y="5328940"/>
              <a:ext cx="4007379" cy="398383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727" y="1208142"/>
            <a:ext cx="4918509" cy="2068207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91" y="3048942"/>
            <a:ext cx="6269223" cy="315025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8156" y="963888"/>
            <a:ext cx="1917703" cy="2312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</a:t>
            </a:r>
            <a:r>
              <a:rPr lang="fr-FR" dirty="0" smtClean="0"/>
              <a:t>de départ actualisés </a:t>
            </a:r>
            <a:r>
              <a:rPr lang="fr-FR" dirty="0"/>
              <a:t>tous les 3 </a:t>
            </a:r>
            <a:r>
              <a:rPr lang="fr-FR" dirty="0" smtClean="0"/>
              <a:t>mois,</a:t>
            </a:r>
          </a:p>
          <a:p>
            <a:pPr algn="ctr"/>
            <a:r>
              <a:rPr lang="fr-FR" dirty="0" smtClean="0"/>
              <a:t>Indexé tous les ans après signature du contrat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239281" y="983936"/>
            <a:ext cx="3954035" cy="1083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trimestre de référence et celui de la date de la demande </a:t>
            </a:r>
            <a:r>
              <a:rPr lang="fr-FR" dirty="0"/>
              <a:t>de </a:t>
            </a:r>
            <a:r>
              <a:rPr lang="fr-FR" dirty="0" smtClean="0"/>
              <a:t>raccordement si déclarée  </a:t>
            </a:r>
            <a:r>
              <a:rPr lang="fr-FR" dirty="0"/>
              <a:t>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649305" y="1048217"/>
            <a:ext cx="2164495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211126" y="3318753"/>
            <a:ext cx="2082593" cy="8595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33273" y="4228212"/>
            <a:ext cx="2166977" cy="14333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904067"/>
            <a:ext cx="6550516" cy="3278597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3185481" y="1961038"/>
            <a:ext cx="4665133" cy="8595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Possible de demander le changement de trimestre de référence jusqu’à la mise en service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1693332" y="6221024"/>
            <a:ext cx="7281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Voici un site qui publie les tarifs, d’autres existent: </a:t>
            </a:r>
            <a:r>
              <a:rPr lang="fr-FR" sz="1400" dirty="0">
                <a:hlinkClick r:id="rId3"/>
              </a:rPr>
              <a:t>https://www.les-energies-renouvelables.eu/</a:t>
            </a:r>
            <a:endParaRPr lang="fr-FR" sz="1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</a:t>
            </a:r>
            <a:r>
              <a:rPr lang="fr-FR" dirty="0" smtClean="0"/>
              <a:t>entre 6 600  7700 € pour un 3 kWc dont </a:t>
            </a:r>
            <a:r>
              <a:rPr lang="fr-FR" dirty="0"/>
              <a:t>il faut déduire la prime </a:t>
            </a:r>
            <a:r>
              <a:rPr lang="fr-FR" dirty="0" smtClean="0"/>
              <a:t>d’investissement en cas de vente du </a:t>
            </a:r>
            <a:r>
              <a:rPr lang="fr-FR" dirty="0" smtClean="0"/>
              <a:t>surplus- (510 €/kWc)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58789" y="333169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</a:t>
            </a:r>
            <a:r>
              <a:rPr lang="fr-FR" dirty="0" smtClean="0"/>
              <a:t>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L’installateur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132114" y="2029097"/>
            <a:ext cx="3187337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conseillé de choisir un installateur certifié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886" t="9845" r="7965" b="9403"/>
          <a:stretch/>
        </p:blipFill>
        <p:spPr>
          <a:xfrm>
            <a:off x="3412127" y="3241605"/>
            <a:ext cx="2116182" cy="127145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800328" y="2852705"/>
            <a:ext cx="3875314" cy="566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Reconnu garant de l’environnement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96983" y="4724800"/>
            <a:ext cx="4545874" cy="722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qualifications de l’installateur sont nécessaires pour la vente du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766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Formalités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896983" y="1975982"/>
            <a:ext cx="2987040" cy="42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Déclaration préalable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549850" y="2828160"/>
            <a:ext cx="3927566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Demande de raccordement à </a:t>
            </a:r>
            <a:r>
              <a:rPr lang="fr-FR" dirty="0" err="1" smtClean="0"/>
              <a:t>Enédis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78246" y="3731293"/>
            <a:ext cx="4371703" cy="4577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Attestation CONSUEL si vente surplus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59893" y="4577871"/>
            <a:ext cx="5216433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Contrat d’obligation d’achat EDF si vente surplus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268580" y="5576268"/>
            <a:ext cx="6130835" cy="5883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L’installateur dans la </a:t>
            </a:r>
            <a:r>
              <a:rPr lang="fr-FR" dirty="0" smtClean="0"/>
              <a:t>plupart des cas s’</a:t>
            </a:r>
            <a:r>
              <a:rPr lang="fr-FR" dirty="0" err="1" smtClean="0"/>
              <a:t>occuppe</a:t>
            </a:r>
            <a:r>
              <a:rPr lang="fr-FR" dirty="0" smtClean="0"/>
              <a:t> des </a:t>
            </a:r>
            <a:r>
              <a:rPr lang="fr-FR" dirty="0" smtClean="0"/>
              <a:t>formalités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140200" y="1975982"/>
            <a:ext cx="4185191" cy="4004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</a:t>
            </a:r>
            <a:r>
              <a:rPr lang="fr-FR" dirty="0" smtClean="0"/>
              <a:t>réponse 1 </a:t>
            </a:r>
            <a:r>
              <a:rPr lang="fr-FR" dirty="0" smtClean="0"/>
              <a:t>mois  </a:t>
            </a:r>
            <a:r>
              <a:rPr lang="fr-FR" i="1" dirty="0" smtClean="0"/>
              <a:t>(2 mois secteur ABF)</a:t>
            </a:r>
            <a:endParaRPr lang="fr-FR" i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824549" y="2810863"/>
            <a:ext cx="4148667" cy="44653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réponse  environ 1 mois (peu varier)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>
          <a:xfrm>
            <a:off x="4984295" y="3610307"/>
            <a:ext cx="3787171" cy="53275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normAutofit fontScale="85000" lnSpcReduction="10000"/>
          </a:bodyPr>
          <a:lstStyle/>
          <a:p>
            <a:pPr algn="ctr"/>
            <a:r>
              <a:rPr lang="fr-FR" dirty="0" smtClean="0"/>
              <a:t>Délai de réponse de 3 jours à 1 mois</a:t>
            </a:r>
            <a:endParaRPr lang="fr-FR" dirty="0"/>
          </a:p>
        </p:txBody>
      </p:sp>
      <p:sp>
        <p:nvSpPr>
          <p:cNvPr id="13" name="Espace réservé du contenu 11"/>
          <p:cNvSpPr txBox="1">
            <a:spLocks/>
          </p:cNvSpPr>
          <p:nvPr/>
        </p:nvSpPr>
        <p:spPr>
          <a:xfrm>
            <a:off x="5670096" y="4577871"/>
            <a:ext cx="3303120" cy="7645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Délai jusqu’à 1 an !</a:t>
            </a:r>
            <a:br>
              <a:rPr lang="fr-FR" dirty="0" smtClean="0"/>
            </a:br>
            <a:r>
              <a:rPr lang="fr-FR" dirty="0" smtClean="0"/>
              <a:t>Mais le comptage commence à la M en 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523834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Icéa coopérative d’intérêt collectif en </a:t>
            </a:r>
            <a:r>
              <a:rPr lang="fr-FR" dirty="0" smtClean="0"/>
              <a:t>chiffres</a:t>
            </a:r>
          </a:p>
          <a:p>
            <a:r>
              <a:rPr lang="fr-FR" dirty="0" smtClean="0"/>
              <a:t>Principe </a:t>
            </a:r>
            <a:r>
              <a:rPr lang="fr-FR" dirty="0"/>
              <a:t>de production d’électricité </a:t>
            </a:r>
            <a:r>
              <a:rPr lang="fr-FR" dirty="0" smtClean="0"/>
              <a:t>photovoltaïque</a:t>
            </a:r>
          </a:p>
          <a:p>
            <a:r>
              <a:rPr lang="fr-FR" dirty="0"/>
              <a:t>Les </a:t>
            </a:r>
            <a:r>
              <a:rPr lang="fr-FR" dirty="0" smtClean="0"/>
              <a:t>unités</a:t>
            </a:r>
          </a:p>
          <a:p>
            <a:r>
              <a:rPr lang="fr-FR" dirty="0"/>
              <a:t>Ma toiture </a:t>
            </a:r>
            <a:r>
              <a:rPr lang="fr-FR" dirty="0" smtClean="0"/>
              <a:t>est-elle éligible?</a:t>
            </a:r>
          </a:p>
          <a:p>
            <a:r>
              <a:rPr lang="fr-FR" dirty="0" smtClean="0"/>
              <a:t>Puissance </a:t>
            </a:r>
            <a:r>
              <a:rPr lang="fr-FR" dirty="0"/>
              <a:t>crête maximum </a:t>
            </a:r>
            <a:r>
              <a:rPr lang="fr-FR" dirty="0" smtClean="0"/>
              <a:t>installable</a:t>
            </a:r>
          </a:p>
          <a:p>
            <a:r>
              <a:rPr lang="fr-FR" dirty="0"/>
              <a:t>Exemple de courbes de </a:t>
            </a:r>
            <a:r>
              <a:rPr lang="fr-FR" dirty="0" smtClean="0"/>
              <a:t>production</a:t>
            </a:r>
          </a:p>
          <a:p>
            <a:r>
              <a:rPr lang="fr-FR" dirty="0"/>
              <a:t>Quelle puissance </a:t>
            </a:r>
            <a:r>
              <a:rPr lang="fr-FR" dirty="0" smtClean="0"/>
              <a:t>installer</a:t>
            </a:r>
            <a:endParaRPr lang="fr-FR" dirty="0"/>
          </a:p>
          <a:p>
            <a:r>
              <a:rPr lang="fr-FR" dirty="0"/>
              <a:t>Le </a:t>
            </a:r>
            <a:r>
              <a:rPr lang="fr-FR" dirty="0" smtClean="0"/>
              <a:t>coût</a:t>
            </a:r>
          </a:p>
          <a:p>
            <a:r>
              <a:rPr lang="fr-FR" dirty="0" smtClean="0"/>
              <a:t>L’installateur</a:t>
            </a:r>
          </a:p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</a:p>
          <a:p>
            <a:r>
              <a:rPr lang="fr-FR" dirty="0"/>
              <a:t>Tarifs en obligation d’achat de vente du surplus et </a:t>
            </a:r>
            <a:r>
              <a:rPr lang="fr-FR" dirty="0" smtClean="0"/>
              <a:t>prime</a:t>
            </a:r>
          </a:p>
          <a:p>
            <a:r>
              <a:rPr lang="fr-FR" dirty="0"/>
              <a:t>Batterie </a:t>
            </a:r>
            <a:r>
              <a:rPr lang="fr-FR" dirty="0" smtClean="0"/>
              <a:t>virtuelle</a:t>
            </a:r>
          </a:p>
          <a:p>
            <a:r>
              <a:rPr lang="fr-FR" dirty="0" smtClean="0"/>
              <a:t>Outils</a:t>
            </a:r>
          </a:p>
          <a:p>
            <a:r>
              <a:rPr lang="fr-FR" dirty="0" smtClean="0"/>
              <a:t>Liens utiles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menu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369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572000" y="1813234"/>
            <a:ext cx="3943350" cy="844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Ils comptabilisent le </a:t>
            </a:r>
            <a:r>
              <a:rPr lang="fr-FR" dirty="0"/>
              <a:t>surplus mis sur le réseau comme </a:t>
            </a:r>
            <a:r>
              <a:rPr lang="fr-FR" dirty="0" smtClean="0"/>
              <a:t>un crédit d’énergie.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Batterie virtuelle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35576" y="1701173"/>
            <a:ext cx="3796937" cy="775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Des opérateurs proposent des batteries virtuelles.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171302" y="2742422"/>
            <a:ext cx="3196046" cy="775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</a:t>
            </a:r>
            <a:r>
              <a:rPr lang="fr-FR" dirty="0" err="1" smtClean="0"/>
              <a:t>autoconsommateur</a:t>
            </a:r>
            <a:r>
              <a:rPr lang="fr-FR" dirty="0" smtClean="0"/>
              <a:t> utilise son crédit d’énergie quand il en a besoin.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81" y="3319798"/>
            <a:ext cx="2786742" cy="714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redevance est payée à l’opérateur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718457" y="3910150"/>
            <a:ext cx="3431177" cy="94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taxes liées à l’acheminement sont prélevées sur les kWh ainsi consommés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88081" y="4280461"/>
            <a:ext cx="3606165" cy="8253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n’est plus possible de toucher la prime à l’investissement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034203" y="5135980"/>
            <a:ext cx="4416879" cy="54811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Bien vérifier la rentabilité avant de souscrire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08617" y="2566454"/>
            <a:ext cx="2585629" cy="601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On ne vend plus le surplus à </a:t>
            </a:r>
            <a:r>
              <a:rPr lang="fr-FR" dirty="0" smtClean="0"/>
              <a:t>13,39 </a:t>
            </a:r>
            <a:r>
              <a:rPr lang="fr-FR" dirty="0" smtClean="0"/>
              <a:t>cts/KWh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3094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7"/>
            <a:ext cx="9132028" cy="2889309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836" y="1710267"/>
            <a:ext cx="5431006" cy="496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288869"/>
            <a:ext cx="8053796" cy="4680534"/>
          </a:xfrm>
        </p:spPr>
        <p:txBody>
          <a:bodyPr>
            <a:normAutofit lnSpcReduction="10000"/>
          </a:bodyPr>
          <a:lstStyle/>
          <a:p>
            <a:r>
              <a:rPr lang="fr-FR" b="1" dirty="0" smtClean="0"/>
              <a:t>Photovoltaïque info :  </a:t>
            </a:r>
            <a:r>
              <a:rPr lang="fr-FR" dirty="0" smtClean="0"/>
              <a:t>Le </a:t>
            </a:r>
            <a:r>
              <a:rPr lang="fr-FR" dirty="0"/>
              <a:t>Centre de Ressources </a:t>
            </a:r>
            <a:r>
              <a:rPr lang="fr-FR" dirty="0" smtClean="0"/>
              <a:t>du Photovoltaïque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www.photovoltaique.info</a:t>
            </a:r>
            <a:endParaRPr lang="fr-FR" dirty="0" smtClean="0"/>
          </a:p>
          <a:p>
            <a:pPr marL="0" indent="0">
              <a:buNone/>
            </a:pPr>
            <a:endParaRPr lang="fr-FR" dirty="0" smtClean="0">
              <a:hlinkClick r:id="rId3"/>
            </a:endParaRPr>
          </a:p>
          <a:p>
            <a:r>
              <a:rPr lang="fr-FR" b="1" dirty="0" smtClean="0"/>
              <a:t>Forum </a:t>
            </a:r>
            <a:r>
              <a:rPr lang="fr-FR" b="1" dirty="0" err="1" smtClean="0"/>
              <a:t>photovoltaique</a:t>
            </a:r>
            <a:r>
              <a:rPr lang="fr-FR" b="1" dirty="0" smtClean="0"/>
              <a:t> :  </a:t>
            </a:r>
            <a:r>
              <a:rPr lang="fr-FR" dirty="0" smtClean="0"/>
              <a:t>Forum </a:t>
            </a:r>
            <a:r>
              <a:rPr lang="fr-FR" dirty="0"/>
              <a:t>sur les installations de production d'électricité </a:t>
            </a:r>
            <a:r>
              <a:rPr lang="fr-FR" dirty="0" err="1"/>
              <a:t>photovoltaique</a:t>
            </a:r>
            <a:r>
              <a:rPr lang="fr-FR" dirty="0"/>
              <a:t>/solaire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>
                <a:hlinkClick r:id="rId3"/>
              </a:rPr>
              <a:t>https</a:t>
            </a:r>
            <a:r>
              <a:rPr lang="fr-FR" dirty="0">
                <a:hlinkClick r:id="rId3"/>
              </a:rPr>
              <a:t>://</a:t>
            </a:r>
            <a:r>
              <a:rPr lang="fr-FR" dirty="0" smtClean="0">
                <a:hlinkClick r:id="rId3"/>
              </a:rPr>
              <a:t>forum-photovoltaique.fr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GPPEP :</a:t>
            </a:r>
            <a:r>
              <a:rPr lang="fr-FR" b="1" dirty="0"/>
              <a:t> </a:t>
            </a:r>
            <a:r>
              <a:rPr lang="fr-FR" dirty="0" smtClean="0"/>
              <a:t>Groupement des particuliers producteurs d’électricité photovoltaïque</a:t>
            </a:r>
          </a:p>
          <a:p>
            <a:pPr marL="0" indent="0">
              <a:buNone/>
            </a:pPr>
            <a:r>
              <a:rPr lang="fr-FR" dirty="0" smtClean="0">
                <a:hlinkClick r:id="rId4"/>
              </a:rPr>
              <a:t>https</a:t>
            </a:r>
            <a:r>
              <a:rPr lang="fr-FR" dirty="0">
                <a:hlinkClick r:id="rId4"/>
              </a:rPr>
              <a:t>://gppep.org</a:t>
            </a:r>
            <a:r>
              <a:rPr lang="fr-FR" dirty="0" smtClean="0">
                <a:hlinkClick r:id="rId4"/>
              </a:rPr>
              <a:t>/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BDPV : </a:t>
            </a:r>
            <a:r>
              <a:rPr lang="fr-FR" dirty="0" smtClean="0"/>
              <a:t>Base de donnée qui permet de surveiller son installation </a:t>
            </a:r>
            <a:endParaRPr lang="fr-FR" dirty="0" smtClean="0">
              <a:hlinkClick r:id="rId5"/>
            </a:endParaRPr>
          </a:p>
          <a:p>
            <a:pPr marL="0" indent="0">
              <a:buNone/>
            </a:pPr>
            <a:r>
              <a:rPr lang="fr-FR" dirty="0" smtClean="0">
                <a:hlinkClick r:id="rId5"/>
              </a:rPr>
              <a:t>https</a:t>
            </a:r>
            <a:r>
              <a:rPr lang="fr-FR" dirty="0">
                <a:hlinkClick r:id="rId5"/>
              </a:rPr>
              <a:t>://www.bdpv.fr/fr</a:t>
            </a:r>
            <a:r>
              <a:rPr lang="fr-FR" dirty="0" smtClean="0">
                <a:hlinkClick r:id="rId5"/>
              </a:rPr>
              <a:t>/</a:t>
            </a: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utiles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5919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Soutenir ICEA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151467" y="1879600"/>
            <a:ext cx="5418666" cy="770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Pour soutenir Icéa et participer à la transition énergétique autrement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819400" y="3182670"/>
            <a:ext cx="4851400" cy="660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VOUS POUVEZ SOUSCRIRE </a:t>
            </a:r>
            <a:r>
              <a:rPr lang="fr-FR" dirty="0"/>
              <a:t>DES PARTS SOCIALES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1574800" y="4250267"/>
            <a:ext cx="4741333" cy="1346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Rendez-vous ici :</a:t>
            </a:r>
          </a:p>
          <a:p>
            <a:pPr algn="ctr"/>
            <a:r>
              <a:rPr lang="fr-FR" sz="3200" dirty="0" smtClean="0"/>
              <a:t>https://icea-enr.fr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3319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Nos soutiens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26</a:t>
            </a:fld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965" y="5820586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34" y="1580447"/>
            <a:ext cx="1432587" cy="153491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8" y="2243639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624" y="5143762"/>
            <a:ext cx="1171575" cy="1261396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268357" y="1589318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168206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639" y="3897951"/>
            <a:ext cx="1648082" cy="1112853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4235713" y="3246526"/>
            <a:ext cx="4802604" cy="252793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05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376" y="3230835"/>
            <a:ext cx="3263397" cy="217559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078499" y="1243556"/>
            <a:ext cx="1593136" cy="5860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6 </a:t>
            </a:r>
            <a:r>
              <a:rPr lang="fr-FR" b="1" cap="all" dirty="0"/>
              <a:t>ans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5868146" y="1502110"/>
            <a:ext cx="2084173" cy="51718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438 </a:t>
            </a:r>
            <a:r>
              <a:rPr lang="fr-FR" b="1" cap="all" dirty="0" smtClean="0"/>
              <a:t>sociétaires</a:t>
            </a:r>
            <a:endParaRPr lang="fr-FR" b="1" cap="all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347577" y="2279356"/>
            <a:ext cx="4338515" cy="64805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165 000 €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6293576" y="2589593"/>
            <a:ext cx="2386147" cy="7193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Une </a:t>
            </a:r>
            <a:r>
              <a:rPr lang="fr-FR" b="1" cap="all" dirty="0" smtClean="0"/>
              <a:t>vingtaine </a:t>
            </a:r>
            <a:r>
              <a:rPr lang="fr-FR" b="1" cap="all" dirty="0" smtClean="0"/>
              <a:t>de bénévoles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5043856" y="5486637"/>
            <a:ext cx="3299253" cy="70240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100 000 € de subvention de la région Occitanie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921212" y="3513176"/>
            <a:ext cx="3500846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15 </a:t>
            </a:r>
            <a:r>
              <a:rPr lang="fr-FR" b="1" cap="all" dirty="0" smtClean="0"/>
              <a:t>installations de  6 à 36 kWc</a:t>
            </a:r>
            <a:endParaRPr lang="fr-FR" b="1" cap="all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745874" y="4684869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267 000 kWh/an</a:t>
            </a:r>
            <a:endParaRPr lang="fr-FR" b="1" cap="all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Icéa coopérative d’intérêt collectif en chiffres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6514027" y="3834732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 investissement de 420 000 €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31088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1421" y="1019278"/>
            <a:ext cx="4575017" cy="4257675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5244177" y="2164046"/>
            <a:ext cx="3595023" cy="984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L’autoconsommation, c’est l’utilisation </a:t>
            </a:r>
            <a:r>
              <a:rPr lang="fr-FR" dirty="0" smtClean="0"/>
              <a:t>de </a:t>
            </a:r>
            <a:r>
              <a:rPr lang="fr-FR" dirty="0"/>
              <a:t>l’électricité solaire sur le lieu où elle est produite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4906072" y="3892833"/>
            <a:ext cx="3997234" cy="748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</a:t>
            </a:r>
            <a:r>
              <a:rPr lang="fr-FR" dirty="0"/>
              <a:t>surplus </a:t>
            </a:r>
            <a:r>
              <a:rPr lang="fr-FR" dirty="0" smtClean="0"/>
              <a:t>peut être injecté sur le réseau, vendu ou cédé gratuitement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253682" y="4775657"/>
            <a:ext cx="3317965" cy="7249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L’onduleur peut être remplacé</a:t>
            </a:r>
            <a:br>
              <a:rPr lang="fr-FR" dirty="0"/>
            </a:br>
            <a:r>
              <a:rPr lang="fr-FR" dirty="0"/>
              <a:t> par des </a:t>
            </a:r>
            <a:r>
              <a:rPr lang="fr-FR" dirty="0" smtClean="0"/>
              <a:t>micro-onduleurs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692435" y="5423846"/>
            <a:ext cx="5320937" cy="546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stockage </a:t>
            </a:r>
            <a:r>
              <a:rPr lang="fr-FR" dirty="0"/>
              <a:t>dans un parc de </a:t>
            </a:r>
            <a:r>
              <a:rPr lang="fr-FR" dirty="0" smtClean="0"/>
              <a:t>batteries a un prix élevé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737995"/>
            <a:ext cx="7886700" cy="424732"/>
          </a:xfrm>
        </p:spPr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93" y="4753143"/>
            <a:ext cx="2382713" cy="206501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202461" y="532526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32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239229" y="1400294"/>
            <a:ext cx="4566025" cy="670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watt-crête  (</a:t>
            </a:r>
            <a:r>
              <a:rPr lang="fr-FR" dirty="0" err="1"/>
              <a:t>Wc</a:t>
            </a:r>
            <a:r>
              <a:rPr lang="fr-FR" dirty="0"/>
              <a:t>) </a:t>
            </a:r>
            <a:r>
              <a:rPr lang="fr-FR" dirty="0" smtClean="0"/>
              <a:t>= puissance </a:t>
            </a:r>
            <a:r>
              <a:rPr lang="fr-FR" dirty="0"/>
              <a:t>d’un </a:t>
            </a:r>
            <a:r>
              <a:rPr lang="fr-FR" dirty="0" smtClean="0"/>
              <a:t>panneau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34409" y="3910800"/>
            <a:ext cx="4929457" cy="995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Le watt heure (Wh) </a:t>
            </a:r>
            <a:r>
              <a:rPr lang="fr-FR" dirty="0" smtClean="0"/>
              <a:t>= quantité </a:t>
            </a:r>
            <a:r>
              <a:rPr lang="fr-FR" dirty="0"/>
              <a:t>d’énergie produite </a:t>
            </a:r>
            <a:r>
              <a:rPr lang="fr-FR" dirty="0" smtClean="0"/>
              <a:t>ou consommée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4205545" y="1921926"/>
            <a:ext cx="4765154" cy="4898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panneaux actuels sont autour de 400 </a:t>
            </a:r>
            <a:r>
              <a:rPr lang="fr-FR" dirty="0" err="1"/>
              <a:t>Wc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372829" y="4119122"/>
            <a:ext cx="2107475" cy="44206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1 000 Wh = 1 kWh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2306901" y="4801570"/>
            <a:ext cx="6837099" cy="4586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1 </a:t>
            </a:r>
            <a:r>
              <a:rPr lang="fr-FR" dirty="0"/>
              <a:t>kW fourni pendant 1 heure donnera la quantité d’énergie de 1 kWh</a:t>
            </a:r>
          </a:p>
          <a:p>
            <a:pPr algn="ctr"/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805254" y="1324394"/>
            <a:ext cx="2554941" cy="4012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</a:t>
            </a:r>
            <a:r>
              <a:rPr lang="fr-FR" dirty="0" err="1" smtClean="0"/>
              <a:t>Wc</a:t>
            </a:r>
            <a:r>
              <a:rPr lang="fr-FR" dirty="0" smtClean="0"/>
              <a:t> = 1 kWc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552149" y="5757021"/>
            <a:ext cx="3085733" cy="72960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560 kWh/an maximum dans la</a:t>
            </a:r>
          </a:p>
          <a:p>
            <a:r>
              <a:rPr lang="fr-FR" dirty="0"/>
              <a:t>région </a:t>
            </a:r>
            <a:r>
              <a:rPr lang="fr-FR" dirty="0" smtClean="0"/>
              <a:t>toulousaine</a:t>
            </a:r>
            <a:endParaRPr lang="fr-FR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2214283" y="5785652"/>
            <a:ext cx="2547692" cy="5852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 panneau </a:t>
            </a:r>
            <a:r>
              <a:rPr lang="fr-FR" dirty="0"/>
              <a:t>de 400 </a:t>
            </a:r>
            <a:r>
              <a:rPr lang="fr-FR" dirty="0" err="1" smtClean="0"/>
              <a:t>Wc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4805254" y="5933678"/>
            <a:ext cx="703615" cy="3762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>
            <a:off x="2539557" y="2886447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239229" y="2829661"/>
            <a:ext cx="5781103" cy="565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 (W) </a:t>
            </a:r>
            <a:r>
              <a:rPr lang="fr-FR" dirty="0" smtClean="0"/>
              <a:t>= </a:t>
            </a:r>
            <a:r>
              <a:rPr lang="fr-FR" dirty="0"/>
              <a:t>puissance </a:t>
            </a:r>
            <a:r>
              <a:rPr lang="fr-FR" dirty="0" smtClean="0"/>
              <a:t>fournie  ou absorbée à un </a:t>
            </a:r>
            <a:r>
              <a:rPr lang="fr-FR" dirty="0"/>
              <a:t>instant t 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6125726" y="2912407"/>
            <a:ext cx="2187388" cy="4483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W = 1 kW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638938"/>
            <a:ext cx="6184417" cy="68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toitures sont éligibles avec une orientation de – 90° à + 90°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859" y="2552759"/>
            <a:ext cx="3366173" cy="2086178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3424131" y="5184844"/>
            <a:ext cx="5242560" cy="65059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Il y a </a:t>
            </a:r>
            <a:r>
              <a:rPr lang="fr-FR" dirty="0"/>
              <a:t>des pertes de rendement suivant l’orientation</a:t>
            </a:r>
          </a:p>
        </p:txBody>
      </p:sp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Surface disponible exploitable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Inclinaison :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818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571999" y="1895892"/>
            <a:ext cx="4075611" cy="14139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529943" y="3506244"/>
            <a:ext cx="3371729" cy="702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828800" y="5639275"/>
            <a:ext cx="6958148" cy="91989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système fonctionnera de 0  à 90 ° avec des pertes de rendement suivant l’inclinaison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92531" y="4926250"/>
            <a:ext cx="2279469" cy="516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Optimale </a:t>
            </a:r>
            <a:r>
              <a:rPr lang="fr-FR" dirty="0"/>
              <a:t>30 à 35 </a:t>
            </a:r>
            <a:r>
              <a:rPr lang="fr-FR" dirty="0" smtClean="0"/>
              <a:t>°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427525" y="4996160"/>
            <a:ext cx="4359423" cy="5636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Dans la région nous sommes plutôt à 20 °</a:t>
            </a:r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233723" y="4430655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smtClean="0"/>
              <a:t>Les outils</a:t>
            </a:r>
          </a:p>
          <a:p>
            <a:pPr lvl="1"/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12" y="159506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439" y="1595065"/>
            <a:ext cx="3419855" cy="317126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0074" y="3352175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2925</TotalTime>
  <Words>1149</Words>
  <Application>Microsoft Office PowerPoint</Application>
  <PresentationFormat>Affichage à l'écran (4:3)</PresentationFormat>
  <Paragraphs>212</Paragraphs>
  <Slides>26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Au menu</vt:lpstr>
      <vt:lpstr>Icéa coopérative d’intérêt collectif en chiffres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 </vt:lpstr>
      <vt:lpstr>Ma toiture est elle éligible ? 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L’installateur</vt:lpstr>
      <vt:lpstr>Formalités</vt:lpstr>
      <vt:lpstr>Batterie virtuelle</vt:lpstr>
      <vt:lpstr>Outils </vt:lpstr>
      <vt:lpstr>Outils</vt:lpstr>
      <vt:lpstr>Outils</vt:lpstr>
      <vt:lpstr>Liens utiles</vt:lpstr>
      <vt:lpstr>Soutenir ICEA</vt:lpstr>
      <vt:lpstr>Nos soutiens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 Gardette</cp:lastModifiedBy>
  <cp:revision>109</cp:revision>
  <cp:lastPrinted>2022-12-02T12:21:03Z</cp:lastPrinted>
  <dcterms:created xsi:type="dcterms:W3CDTF">2022-10-18T11:53:32Z</dcterms:created>
  <dcterms:modified xsi:type="dcterms:W3CDTF">2023-09-29T09:26:06Z</dcterms:modified>
</cp:coreProperties>
</file>