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1">
            <a:extLst>
              <a:ext uri="{FF2B5EF4-FFF2-40B4-BE49-F238E27FC236}">
                <a16:creationId xmlns:a16="http://schemas.microsoft.com/office/drawing/2014/main" id="{1AEBC687-EF68-4C0F-B402-C80E27D06B8E}"/>
              </a:ext>
            </a:extLst>
          </p:cNvPr>
          <p:cNvSpPr/>
          <p:nvPr/>
        </p:nvSpPr>
        <p:spPr>
          <a:xfrm>
            <a:off x="2212144" y="3139842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>
                <a:solidFill>
                  <a:srgbClr val="FFFFFF"/>
                </a:solidFill>
                <a:latin typeface="Arial"/>
                <a:ea typeface="DejaVu Sans"/>
              </a:rPr>
              <a:t>Suivi de production</a:t>
            </a:r>
            <a:endParaRPr/>
          </a:p>
        </p:txBody>
      </p:sp>
      <p:sp>
        <p:nvSpPr>
          <p:cNvPr id="20" name="CustomShape 2">
            <a:extLst>
              <a:ext uri="{FF2B5EF4-FFF2-40B4-BE49-F238E27FC236}">
                <a16:creationId xmlns:a16="http://schemas.microsoft.com/office/drawing/2014/main" id="{8F03E284-51EC-4C2D-9D8A-D52639EEB5B5}"/>
              </a:ext>
            </a:extLst>
          </p:cNvPr>
          <p:cNvSpPr/>
          <p:nvPr/>
        </p:nvSpPr>
        <p:spPr>
          <a:xfrm>
            <a:off x="1612744" y="3100242"/>
            <a:ext cx="4106520" cy="5290920"/>
          </a:xfrm>
          <a:prstGeom prst="roundRect">
            <a:avLst>
              <a:gd name="adj" fmla="val 14400"/>
            </a:avLst>
          </a:prstGeom>
          <a:solidFill>
            <a:srgbClr val="CB007B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" name="CustomShape 3">
            <a:extLst>
              <a:ext uri="{FF2B5EF4-FFF2-40B4-BE49-F238E27FC236}">
                <a16:creationId xmlns:a16="http://schemas.microsoft.com/office/drawing/2014/main" id="{88F51A22-6BE6-4A86-98C1-275ED732917F}"/>
              </a:ext>
            </a:extLst>
          </p:cNvPr>
          <p:cNvSpPr/>
          <p:nvPr/>
        </p:nvSpPr>
        <p:spPr>
          <a:xfrm>
            <a:off x="1610224" y="3825282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FFFFFF"/>
                </a:solidFill>
                <a:latin typeface="Arial"/>
                <a:ea typeface="DejaVu Sans"/>
              </a:rPr>
              <a:t>Rédaction d’un A4 informatif agréable à lire</a:t>
            </a:r>
            <a:endParaRPr/>
          </a:p>
        </p:txBody>
      </p:sp>
      <p:sp>
        <p:nvSpPr>
          <p:cNvPr id="23" name="CustomShape 4">
            <a:extLst>
              <a:ext uri="{FF2B5EF4-FFF2-40B4-BE49-F238E27FC236}">
                <a16:creationId xmlns:a16="http://schemas.microsoft.com/office/drawing/2014/main" id="{A312CE0B-52E0-4E43-AEEF-62C10F3EE92F}"/>
              </a:ext>
            </a:extLst>
          </p:cNvPr>
          <p:cNvSpPr/>
          <p:nvPr/>
        </p:nvSpPr>
        <p:spPr>
          <a:xfrm>
            <a:off x="1982435" y="3139482"/>
            <a:ext cx="32968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 dirty="0">
                <a:solidFill>
                  <a:srgbClr val="FFFFFF"/>
                </a:solidFill>
                <a:latin typeface="Arial"/>
                <a:ea typeface="DejaVu Sans"/>
              </a:rPr>
              <a:t>Intégration d’un outil de souscription en ligne</a:t>
            </a:r>
            <a:endParaRPr dirty="0"/>
          </a:p>
        </p:txBody>
      </p:sp>
      <p:sp>
        <p:nvSpPr>
          <p:cNvPr id="24" name="CustomShape 5">
            <a:extLst>
              <a:ext uri="{FF2B5EF4-FFF2-40B4-BE49-F238E27FC236}">
                <a16:creationId xmlns:a16="http://schemas.microsoft.com/office/drawing/2014/main" id="{1BF9BC41-C0EE-4484-9E1F-74E89B2FB246}"/>
              </a:ext>
            </a:extLst>
          </p:cNvPr>
          <p:cNvSpPr/>
          <p:nvPr/>
        </p:nvSpPr>
        <p:spPr>
          <a:xfrm>
            <a:off x="1928824" y="3981882"/>
            <a:ext cx="3000600" cy="51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Responsable</a:t>
            </a:r>
          </a:p>
          <a:p>
            <a:pPr>
              <a:lnSpc>
                <a:spcPct val="100000"/>
              </a:lnSpc>
            </a:pPr>
            <a:r>
              <a:rPr lang="fr-FR" sz="1400" strike="noStrike" dirty="0" err="1">
                <a:solidFill>
                  <a:srgbClr val="000000"/>
                </a:solidFill>
                <a:latin typeface="Arial"/>
                <a:ea typeface="DejaVu Sans"/>
              </a:rPr>
              <a:t>Admin</a:t>
            </a:r>
            <a:endParaRPr dirty="0"/>
          </a:p>
        </p:txBody>
      </p:sp>
      <p:sp>
        <p:nvSpPr>
          <p:cNvPr id="25" name="CustomShape 6">
            <a:extLst>
              <a:ext uri="{FF2B5EF4-FFF2-40B4-BE49-F238E27FC236}">
                <a16:creationId xmlns:a16="http://schemas.microsoft.com/office/drawing/2014/main" id="{BA1E5991-66CF-4665-9630-29A337C21EA8}"/>
              </a:ext>
            </a:extLst>
          </p:cNvPr>
          <p:cNvSpPr/>
          <p:nvPr/>
        </p:nvSpPr>
        <p:spPr>
          <a:xfrm>
            <a:off x="4470064" y="3837882"/>
            <a:ext cx="1041480" cy="747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admin</a:t>
            </a:r>
            <a:endParaRPr/>
          </a:p>
        </p:txBody>
      </p:sp>
      <p:sp>
        <p:nvSpPr>
          <p:cNvPr id="26" name="CustomShape 7">
            <a:extLst>
              <a:ext uri="{FF2B5EF4-FFF2-40B4-BE49-F238E27FC236}">
                <a16:creationId xmlns:a16="http://schemas.microsoft.com/office/drawing/2014/main" id="{5B6EA627-1EDE-48C0-A529-1C6515DF7600}"/>
              </a:ext>
            </a:extLst>
          </p:cNvPr>
          <p:cNvSpPr/>
          <p:nvPr/>
        </p:nvSpPr>
        <p:spPr>
          <a:xfrm>
            <a:off x="1994704" y="4717142"/>
            <a:ext cx="3724560" cy="1219199"/>
          </a:xfrm>
          <a:prstGeom prst="rect">
            <a:avLst/>
          </a:prstGeom>
          <a:solidFill>
            <a:schemeClr val="tx2">
              <a:lumMod val="40000"/>
              <a:lumOff val="6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7" name="CustomShape 8">
            <a:extLst>
              <a:ext uri="{FF2B5EF4-FFF2-40B4-BE49-F238E27FC236}">
                <a16:creationId xmlns:a16="http://schemas.microsoft.com/office/drawing/2014/main" id="{F2198591-7286-4ABC-813D-FFEF29A82B99}"/>
              </a:ext>
            </a:extLst>
          </p:cNvPr>
          <p:cNvSpPr/>
          <p:nvPr/>
        </p:nvSpPr>
        <p:spPr>
          <a:xfrm>
            <a:off x="1988458" y="4760681"/>
            <a:ext cx="3744685" cy="136434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dirty="0"/>
              <a:t>Se renseigner sur les outils de souscription en ligne</a:t>
            </a:r>
          </a:p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-Intégrer un module de souscription en ligne (codage ? Coordination avec un codeur ?)</a:t>
            </a:r>
          </a:p>
        </p:txBody>
      </p:sp>
      <p:sp>
        <p:nvSpPr>
          <p:cNvPr id="28" name="CustomShape 9">
            <a:extLst>
              <a:ext uri="{FF2B5EF4-FFF2-40B4-BE49-F238E27FC236}">
                <a16:creationId xmlns:a16="http://schemas.microsoft.com/office/drawing/2014/main" id="{E3CEE62D-B8E7-45FC-B490-AB24DAD0FBFC}"/>
              </a:ext>
            </a:extLst>
          </p:cNvPr>
          <p:cNvSpPr/>
          <p:nvPr/>
        </p:nvSpPr>
        <p:spPr>
          <a:xfrm>
            <a:off x="3812344" y="6226542"/>
            <a:ext cx="2086920" cy="6241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-XXX</a:t>
            </a:r>
            <a:endParaRPr dirty="0"/>
          </a:p>
        </p:txBody>
      </p:sp>
      <p:sp>
        <p:nvSpPr>
          <p:cNvPr id="29" name="CustomShape 10">
            <a:extLst>
              <a:ext uri="{FF2B5EF4-FFF2-40B4-BE49-F238E27FC236}">
                <a16:creationId xmlns:a16="http://schemas.microsoft.com/office/drawing/2014/main" id="{4BF328E2-4A0C-48BB-8BA2-C65889283B6D}"/>
              </a:ext>
            </a:extLst>
          </p:cNvPr>
          <p:cNvSpPr/>
          <p:nvPr/>
        </p:nvSpPr>
        <p:spPr>
          <a:xfrm>
            <a:off x="2072640" y="7843242"/>
            <a:ext cx="413172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dirty="0">
                <a:solidFill>
                  <a:srgbClr val="FFFFFF"/>
                </a:solidFill>
                <a:latin typeface="Arial"/>
                <a:ea typeface="DejaVu Sans"/>
              </a:rPr>
              <a:t>3h/mois pendant 3 mois</a:t>
            </a:r>
            <a:endParaRPr lang="fr-FR" sz="1400" strike="noStrike" dirty="0">
              <a:solidFill>
                <a:srgbClr val="FFFFFF"/>
              </a:solidFill>
              <a:latin typeface="Arial"/>
              <a:ea typeface="DejaVu Sans"/>
            </a:endParaRPr>
          </a:p>
        </p:txBody>
      </p:sp>
      <p:sp>
        <p:nvSpPr>
          <p:cNvPr id="30" name="CustomShape 11">
            <a:extLst>
              <a:ext uri="{FF2B5EF4-FFF2-40B4-BE49-F238E27FC236}">
                <a16:creationId xmlns:a16="http://schemas.microsoft.com/office/drawing/2014/main" id="{DF0007CD-0930-4662-A1E6-9FD696E34518}"/>
              </a:ext>
            </a:extLst>
          </p:cNvPr>
          <p:cNvSpPr/>
          <p:nvPr/>
        </p:nvSpPr>
        <p:spPr>
          <a:xfrm rot="16200000">
            <a:off x="1198629" y="5175538"/>
            <a:ext cx="1204683" cy="28788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31" name="CustomShape 12">
            <a:extLst>
              <a:ext uri="{FF2B5EF4-FFF2-40B4-BE49-F238E27FC236}">
                <a16:creationId xmlns:a16="http://schemas.microsoft.com/office/drawing/2014/main" id="{72EDA630-7AD8-41C7-AF30-B62DA3C705C9}"/>
              </a:ext>
            </a:extLst>
          </p:cNvPr>
          <p:cNvSpPr/>
          <p:nvPr/>
        </p:nvSpPr>
        <p:spPr>
          <a:xfrm>
            <a:off x="3853384" y="7122882"/>
            <a:ext cx="196596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dirty="0">
                <a:solidFill>
                  <a:srgbClr val="000000"/>
                </a:solidFill>
                <a:latin typeface="Arial"/>
                <a:ea typeface="DejaVu Sans"/>
              </a:rPr>
              <a:t>intérêt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 pour les outils web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32" name="CustomShape 13">
            <a:extLst>
              <a:ext uri="{FF2B5EF4-FFF2-40B4-BE49-F238E27FC236}">
                <a16:creationId xmlns:a16="http://schemas.microsoft.com/office/drawing/2014/main" id="{1390436C-7443-4DD7-A12C-36FA09912B3B}"/>
              </a:ext>
            </a:extLst>
          </p:cNvPr>
          <p:cNvSpPr/>
          <p:nvPr/>
        </p:nvSpPr>
        <p:spPr>
          <a:xfrm>
            <a:off x="3857344" y="5960238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33" name="CustomShape 14">
            <a:extLst>
              <a:ext uri="{FF2B5EF4-FFF2-40B4-BE49-F238E27FC236}">
                <a16:creationId xmlns:a16="http://schemas.microsoft.com/office/drawing/2014/main" id="{B3F53CBA-5ED9-40E4-BCFF-21C27BC5EE91}"/>
              </a:ext>
            </a:extLst>
          </p:cNvPr>
          <p:cNvSpPr/>
          <p:nvPr/>
        </p:nvSpPr>
        <p:spPr>
          <a:xfrm>
            <a:off x="3856624" y="6823362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34" name="Line 15">
            <a:extLst>
              <a:ext uri="{FF2B5EF4-FFF2-40B4-BE49-F238E27FC236}">
                <a16:creationId xmlns:a16="http://schemas.microsoft.com/office/drawing/2014/main" id="{0BEFDEA2-1C00-4A79-8452-4E9E2E122FBC}"/>
              </a:ext>
            </a:extLst>
          </p:cNvPr>
          <p:cNvSpPr/>
          <p:nvPr/>
        </p:nvSpPr>
        <p:spPr>
          <a:xfrm flipH="1">
            <a:off x="3856984" y="5979886"/>
            <a:ext cx="3816" cy="1692602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sp>
      <p:sp>
        <p:nvSpPr>
          <p:cNvPr id="50" name="CustomShape 16">
            <a:extLst>
              <a:ext uri="{FF2B5EF4-FFF2-40B4-BE49-F238E27FC236}">
                <a16:creationId xmlns:a16="http://schemas.microsoft.com/office/drawing/2014/main" id="{1B774ABC-DA15-430C-AEFE-71F44EB041E5}"/>
              </a:ext>
            </a:extLst>
          </p:cNvPr>
          <p:cNvSpPr/>
          <p:nvPr/>
        </p:nvSpPr>
        <p:spPr>
          <a:xfrm>
            <a:off x="1637944" y="5950158"/>
            <a:ext cx="2231280" cy="3780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Le Cygne en ligne</a:t>
            </a:r>
            <a:endParaRPr dirty="0"/>
          </a:p>
        </p:txBody>
      </p:sp>
      <p:sp>
        <p:nvSpPr>
          <p:cNvPr id="51" name="Rectangle : coins arrondis 50">
            <a:extLst>
              <a:ext uri="{FF2B5EF4-FFF2-40B4-BE49-F238E27FC236}">
                <a16:creationId xmlns:a16="http://schemas.microsoft.com/office/drawing/2014/main" id="{48C16A5D-6400-494D-A485-DD098F129308}"/>
              </a:ext>
            </a:extLst>
          </p:cNvPr>
          <p:cNvSpPr/>
          <p:nvPr/>
        </p:nvSpPr>
        <p:spPr>
          <a:xfrm>
            <a:off x="1785301" y="781010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B007B"/>
                </a:solidFill>
              </a:rPr>
              <a:t>Débutant EYC</a:t>
            </a:r>
          </a:p>
        </p:txBody>
      </p:sp>
      <p:pic>
        <p:nvPicPr>
          <p:cNvPr id="52" name="Image 51">
            <a:extLst>
              <a:ext uri="{FF2B5EF4-FFF2-40B4-BE49-F238E27FC236}">
                <a16:creationId xmlns:a16="http://schemas.microsoft.com/office/drawing/2014/main" id="{D7EEAA3C-7A6B-4ED2-A390-9AAADEA0AC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29" t="61488" r="15435" b="3641"/>
          <a:stretch/>
        </p:blipFill>
        <p:spPr>
          <a:xfrm rot="16200000">
            <a:off x="2266614" y="5942243"/>
            <a:ext cx="1118117" cy="200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72</Words>
  <Application>Microsoft Office PowerPoint</Application>
  <PresentationFormat>Personnalisé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311</cp:revision>
  <cp:lastPrinted>2018-10-15T07:38:03Z</cp:lastPrinted>
  <dcterms:created xsi:type="dcterms:W3CDTF">2015-11-25T18:19:49Z</dcterms:created>
  <dcterms:modified xsi:type="dcterms:W3CDTF">2018-11-09T21:23:36Z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