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67" r:id="rId3"/>
    <p:sldId id="276" r:id="rId4"/>
    <p:sldId id="275" r:id="rId5"/>
    <p:sldId id="257" r:id="rId6"/>
    <p:sldId id="273" r:id="rId7"/>
    <p:sldId id="258" r:id="rId8"/>
    <p:sldId id="274" r:id="rId9"/>
    <p:sldId id="259" r:id="rId10"/>
    <p:sldId id="280" r:id="rId11"/>
    <p:sldId id="261" r:id="rId12"/>
    <p:sldId id="271" r:id="rId13"/>
    <p:sldId id="278" r:id="rId14"/>
    <p:sldId id="279" r:id="rId15"/>
  </p:sldIdLst>
  <p:sldSz cx="9144000" cy="6858000" type="screen4x3"/>
  <p:notesSz cx="6889750" cy="100218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57" userDrawn="1">
          <p15:clr>
            <a:srgbClr val="A4A3A4"/>
          </p15:clr>
        </p15:guide>
        <p15:guide id="2" pos="217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962A"/>
    <a:srgbClr val="82BA47"/>
    <a:srgbClr val="9DBE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3" autoAdjust="0"/>
    <p:restoredTop sz="66708" autoAdjust="0"/>
  </p:normalViewPr>
  <p:slideViewPr>
    <p:cSldViewPr snapToGrid="0" showGuides="1">
      <p:cViewPr varScale="1">
        <p:scale>
          <a:sx n="74" d="100"/>
          <a:sy n="74" d="100"/>
        </p:scale>
        <p:origin x="1728" y="60"/>
      </p:cViewPr>
      <p:guideLst>
        <p:guide orient="horz" pos="2137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88" d="100"/>
          <a:sy n="88" d="100"/>
        </p:scale>
        <p:origin x="3822" y="108"/>
      </p:cViewPr>
      <p:guideLst>
        <p:guide orient="horz" pos="3157"/>
        <p:guide pos="21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2598" y="0"/>
            <a:ext cx="2985558" cy="502835"/>
          </a:xfrm>
          <a:prstGeom prst="rect">
            <a:avLst/>
          </a:prstGeom>
        </p:spPr>
        <p:txBody>
          <a:bodyPr vert="horz" lIns="96631" tIns="48316" rIns="96631" bIns="48316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850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1" tIns="48316" rIns="96631" bIns="48316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975" y="4823033"/>
            <a:ext cx="5511800" cy="3946119"/>
          </a:xfrm>
          <a:prstGeom prst="rect">
            <a:avLst/>
          </a:prstGeom>
        </p:spPr>
        <p:txBody>
          <a:bodyPr vert="horz" lIns="96631" tIns="48316" rIns="96631" bIns="48316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2598" y="9519056"/>
            <a:ext cx="2985558" cy="502834"/>
          </a:xfrm>
          <a:prstGeom prst="rect">
            <a:avLst/>
          </a:prstGeom>
        </p:spPr>
        <p:txBody>
          <a:bodyPr vert="horz" lIns="96631" tIns="48316" rIns="96631" bIns="48316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7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095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962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1591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577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9678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51292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17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2388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3038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9974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89CB6-B9E5-4990-A3FF-42EE795AC5A7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6660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EA3BA-20B2-4313-ACB7-E43418468AB8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89523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7B61B-BDAB-47BD-B6AC-61EAF164D11F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789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3650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2118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76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40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04849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0088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95410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137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5121638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813355C-04BE-4011-A30E-01E001627A05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fr-FR" dirty="0" smtClean="0"/>
              <a:t>11 février 2023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29931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6144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289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14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9688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107E8-6E53-4D1D-BD2C-B4037E51D514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8106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FA39C-99D7-4F25-8187-B14AAB23011E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059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CD3FE-77AA-4D5B-B752-9DE7A6AC8797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015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FCB6-54E4-4D5A-8449-245927832A25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94947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11 février 2023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5" name="Espace réservé du contenu 8"/>
          <p:cNvSpPr>
            <a:spLocks noGrp="1"/>
          </p:cNvSpPr>
          <p:nvPr>
            <p:ph sz="quarter" idx="13"/>
          </p:nvPr>
        </p:nvSpPr>
        <p:spPr>
          <a:xfrm>
            <a:off x="2359025" y="522515"/>
            <a:ext cx="6156325" cy="52251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/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dirty="0"/>
              <a:t>Modifiez les styles du texte du</a:t>
            </a:r>
          </a:p>
        </p:txBody>
      </p:sp>
    </p:spTree>
    <p:extLst>
      <p:ext uri="{BB962C8B-B14F-4D97-AF65-F5344CB8AC3E}">
        <p14:creationId xmlns:p14="http://schemas.microsoft.com/office/powerpoint/2010/main" val="128885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EEEB5-769D-4CA1-864F-03CBD8E534A1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84558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3D53-9BA3-408A-B92F-2CBC707055A4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8399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13355C-04BE-4011-A30E-01E001627A05}" type="datetime1">
              <a:rPr lang="fr-FR" smtClean="0"/>
              <a:t>17/01/2023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736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350CA-02B9-4862-B3DF-7F4300A63133}" type="datetimeFigureOut">
              <a:rPr lang="fr-FR" smtClean="0"/>
              <a:t>17/01/2023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E556-447D-4BA3-9532-A0D84323F2D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804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smtClean="0"/>
              <a:t>PRESENtation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8" name="Espace réservé du contenu 8"/>
          <p:cNvSpPr>
            <a:spLocks noGrp="1"/>
          </p:cNvSpPr>
          <p:nvPr>
            <p:ph sz="quarter" idx="4294967295"/>
          </p:nvPr>
        </p:nvSpPr>
        <p:spPr>
          <a:xfrm>
            <a:off x="6934200" y="1128713"/>
            <a:ext cx="2209800" cy="52228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b="1" i="1" cap="all" baseline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 algn="ctr">
              <a:buNone/>
              <a:defRPr b="1" cap="all" baseline="0"/>
            </a:lvl2pPr>
            <a:lvl3pPr marL="914400" indent="0" algn="ctr">
              <a:buNone/>
              <a:defRPr b="1" cap="all" baseline="0"/>
            </a:lvl3pPr>
            <a:lvl4pPr marL="1371600" indent="0" algn="ctr">
              <a:buNone/>
              <a:defRPr b="1" cap="all" baseline="0"/>
            </a:lvl4pPr>
            <a:lvl5pPr marL="1828800" indent="0" algn="ctr">
              <a:buNone/>
              <a:defRPr b="1" cap="all" baseline="0"/>
            </a:lvl5pPr>
          </a:lstStyle>
          <a:p>
            <a:pPr lvl="0"/>
            <a:r>
              <a:rPr lang="fr-FR" sz="1600" i="0" dirty="0"/>
              <a:t>11/02/2023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628650" y="1949273"/>
            <a:ext cx="7886700" cy="322933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fr-FR" sz="7200" b="1" cap="all" dirty="0">
                <a:solidFill>
                  <a:srgbClr val="48962A"/>
                </a:solidFill>
              </a:rPr>
              <a:t>I</a:t>
            </a:r>
            <a:r>
              <a:rPr lang="fr-FR" sz="4000" b="1" cap="all" dirty="0"/>
              <a:t>nitiative </a:t>
            </a:r>
            <a:r>
              <a:rPr lang="fr-FR" sz="7200" b="1" cap="all" dirty="0" err="1">
                <a:solidFill>
                  <a:srgbClr val="48962A"/>
                </a:solidFill>
              </a:rPr>
              <a:t>C</a:t>
            </a:r>
            <a:r>
              <a:rPr lang="fr-FR" sz="4000" b="1" cap="all" dirty="0" err="1"/>
              <a:t>itoyennE</a:t>
            </a:r>
            <a:r>
              <a:rPr lang="fr-FR" sz="4000" b="1" cap="all" dirty="0"/>
              <a:t> </a:t>
            </a:r>
            <a:r>
              <a:rPr lang="fr-FR" sz="2000" b="1" cap="all" dirty="0"/>
              <a:t>pour une </a:t>
            </a:r>
            <a:r>
              <a:rPr lang="fr-FR" sz="7200" b="1" cap="all" dirty="0">
                <a:solidFill>
                  <a:srgbClr val="48962A"/>
                </a:solidFill>
              </a:rPr>
              <a:t>E</a:t>
            </a:r>
            <a:r>
              <a:rPr lang="fr-FR" sz="4000" b="1" cap="all" dirty="0"/>
              <a:t>nergie </a:t>
            </a:r>
            <a:r>
              <a:rPr lang="fr-FR" sz="7200" b="1" cap="all" dirty="0">
                <a:solidFill>
                  <a:srgbClr val="48962A"/>
                </a:solidFill>
              </a:rPr>
              <a:t>a</a:t>
            </a:r>
            <a:r>
              <a:rPr lang="fr-FR" sz="4000" b="1" cap="all" dirty="0"/>
              <a:t>lternative</a:t>
            </a:r>
          </a:p>
        </p:txBody>
      </p:sp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241336"/>
              </p:ext>
            </p:extLst>
          </p:nvPr>
        </p:nvGraphicFramePr>
        <p:xfrm>
          <a:off x="322464" y="240506"/>
          <a:ext cx="1911190" cy="15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4" imgW="1441440" imgH="1148760" progId="Photoshop.Image.12">
                  <p:embed/>
                </p:oleObj>
              </mc:Choice>
              <mc:Fallback>
                <p:oleObj name="Image" r:id="rId4" imgW="1441440" imgH="1148760" progId="Photoshop.Image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22464" y="240506"/>
                        <a:ext cx="1911190" cy="15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17695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 fontScale="77500" lnSpcReduction="20000"/>
          </a:bodyPr>
          <a:lstStyle/>
          <a:p>
            <a:r>
              <a:rPr lang="fr-FR" dirty="0"/>
              <a:t>Financement des 15 PREMIERES INSTALLATIONS</a:t>
            </a:r>
          </a:p>
        </p:txBody>
      </p:sp>
      <p:sp>
        <p:nvSpPr>
          <p:cNvPr id="3" name="Rectangle à coins arrondis 2"/>
          <p:cNvSpPr/>
          <p:nvPr/>
        </p:nvSpPr>
        <p:spPr>
          <a:xfrm>
            <a:off x="285990" y="1255006"/>
            <a:ext cx="3745040" cy="86272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38 000 € REINVESTIS (2019 et 2020)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235350" y="2853862"/>
            <a:ext cx="3846320" cy="59312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Investissement Total 420 000 €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725" y="4372066"/>
            <a:ext cx="1131359" cy="113135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14" y="1045029"/>
            <a:ext cx="4601158" cy="40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69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795688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LE 14 MAI 2022 AFFILIATION DE RAYONS VERTS a ICEA PAR CONVENTION</a:t>
            </a:r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810" y="4051256"/>
            <a:ext cx="1753539" cy="109864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07105B18-DFFF-02AC-DDDB-8359DB187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268" y="1558533"/>
            <a:ext cx="4402082" cy="4034367"/>
          </a:xfrm>
          <a:prstGeom prst="rect">
            <a:avLst/>
          </a:prstGeom>
        </p:spPr>
      </p:pic>
      <p:sp>
        <p:nvSpPr>
          <p:cNvPr id="10" name="Rectangle à coins arrondis 2">
            <a:extLst>
              <a:ext uri="{FF2B5EF4-FFF2-40B4-BE49-F238E27FC236}">
                <a16:creationId xmlns:a16="http://schemas.microsoft.com/office/drawing/2014/main" xmlns="" id="{7CA850D1-D489-875E-D458-EAA5A3D973C9}"/>
              </a:ext>
            </a:extLst>
          </p:cNvPr>
          <p:cNvSpPr/>
          <p:nvPr/>
        </p:nvSpPr>
        <p:spPr>
          <a:xfrm>
            <a:off x="5111945" y="1993463"/>
            <a:ext cx="3745040" cy="162983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Un nouveau territoire englobant la CA du SICOVAL et la CC du Bassin Auterivain </a:t>
            </a:r>
          </a:p>
        </p:txBody>
      </p:sp>
    </p:spTree>
    <p:extLst>
      <p:ext uri="{BB962C8B-B14F-4D97-AF65-F5344CB8AC3E}">
        <p14:creationId xmlns:p14="http://schemas.microsoft.com/office/powerpoint/2010/main" val="466907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>
          <a:xfrm>
            <a:off x="2443171" y="422115"/>
            <a:ext cx="4896016" cy="522514"/>
          </a:xfrm>
        </p:spPr>
        <p:txBody>
          <a:bodyPr/>
          <a:lstStyle/>
          <a:p>
            <a:r>
              <a:rPr lang="fr-FR" dirty="0"/>
              <a:t>La suite des projets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242552" y="2705040"/>
            <a:ext cx="4481848" cy="144792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>
                <a:solidFill>
                  <a:schemeClr val="bg1"/>
                </a:solidFill>
              </a:rPr>
              <a:t>INSTALLATION D’UNE CENTRALE PV </a:t>
            </a:r>
            <a:r>
              <a:rPr lang="fr-FR" b="1" dirty="0" smtClean="0">
                <a:solidFill>
                  <a:schemeClr val="bg1"/>
                </a:solidFill>
              </a:rPr>
              <a:t>32 kWc </a:t>
            </a:r>
            <a:r>
              <a:rPr lang="fr-FR" b="1" dirty="0">
                <a:solidFill>
                  <a:schemeClr val="bg1"/>
                </a:solidFill>
              </a:rPr>
              <a:t>SUR LA CANTINE DE LAGARDELLE – travaux prévus  pendant les vacances d’été 2023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998625" y="4266770"/>
            <a:ext cx="7785107" cy="159730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PLUSIEURS </a:t>
            </a:r>
            <a:r>
              <a:rPr lang="fr-FR" b="1" dirty="0" err="1" smtClean="0">
                <a:solidFill>
                  <a:schemeClr val="bg1"/>
                </a:solidFill>
              </a:rPr>
              <a:t>ETUDEs</a:t>
            </a:r>
            <a:r>
              <a:rPr lang="fr-FR" b="1" dirty="0" smtClean="0">
                <a:solidFill>
                  <a:schemeClr val="bg1"/>
                </a:solidFill>
              </a:rPr>
              <a:t> EN COURS DE 36 kWc à 100 kWc</a:t>
            </a:r>
            <a:br>
              <a:rPr lang="fr-FR" b="1" dirty="0" smtClean="0">
                <a:solidFill>
                  <a:schemeClr val="bg1"/>
                </a:solidFill>
              </a:rPr>
            </a:br>
            <a:r>
              <a:rPr lang="fr-FR" b="1" dirty="0" smtClean="0">
                <a:solidFill>
                  <a:schemeClr val="bg1"/>
                </a:solidFill>
              </a:rPr>
              <a:t> en autoconsommation et  ou en vente totale 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25552" y="1328855"/>
            <a:ext cx="4481848" cy="117750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INSTALLATION D’UNE CENTRALE PV </a:t>
            </a:r>
            <a:r>
              <a:rPr lang="fr-FR" b="1" dirty="0" smtClean="0"/>
              <a:t>36 kWc </a:t>
            </a:r>
            <a:r>
              <a:rPr lang="fr-FR" b="1" dirty="0"/>
              <a:t>SUR L’ECOLE DAMAS AUBA A CASTANET – travaux  prévus aux vacances de Paques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9845" y="1670932"/>
            <a:ext cx="3998603" cy="2249537"/>
          </a:xfrm>
          <a:prstGeom prst="rect">
            <a:avLst/>
          </a:prstGeom>
        </p:spPr>
      </p:pic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AEF2EAFB-414D-B73C-9F48-1193B55655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58196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dirty="0"/>
              <a:t>LE DEVENIR DE </a:t>
            </a:r>
            <a:r>
              <a:rPr lang="fr-FR" dirty="0" smtClean="0"/>
              <a:t>VOTRE </a:t>
            </a:r>
            <a:r>
              <a:rPr lang="fr-FR" dirty="0"/>
              <a:t>COOPERATIVE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15332" y="2179626"/>
            <a:ext cx="7900018" cy="210903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chemeClr val="bg1"/>
                </a:solidFill>
              </a:rPr>
              <a:t>C’EST L’OBJET DE </a:t>
            </a:r>
            <a:r>
              <a:rPr lang="fr-FR" sz="4000" b="1" dirty="0" smtClean="0">
                <a:solidFill>
                  <a:schemeClr val="bg1"/>
                </a:solidFill>
              </a:rPr>
              <a:t>CETTE JOURNEE</a:t>
            </a:r>
            <a:endParaRPr lang="fr-FR" sz="4000" b="1" dirty="0">
              <a:solidFill>
                <a:schemeClr val="bg1"/>
              </a:solidFill>
            </a:endParaRP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xmlns="" id="{8DBC4368-1EF5-4F04-E777-7146C41DAE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9648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2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Qui sommes nous ?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6799254" y="2467932"/>
            <a:ext cx="2160888" cy="38462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+ </a:t>
            </a:r>
            <a:r>
              <a:rPr lang="fr-FR" b="1" cap="all" dirty="0" smtClean="0"/>
              <a:t>425 </a:t>
            </a:r>
            <a:r>
              <a:rPr lang="fr-FR" b="1" cap="all" dirty="0"/>
              <a:t>sociétaires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4542678" y="3830106"/>
            <a:ext cx="3731321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 smtClean="0"/>
              <a:t>165 </a:t>
            </a:r>
            <a:r>
              <a:rPr lang="fr-FR" b="1" cap="all" dirty="0"/>
              <a:t>000 € de capital social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55553" y="1238220"/>
            <a:ext cx="8804590" cy="4326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 COLLECTIF CITOYEN : SCIC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5228822" y="3120468"/>
            <a:ext cx="3512378" cy="41573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QUINZAINE DE BENEVOLES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425988" y="4539744"/>
            <a:ext cx="4572000" cy="479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15 TOITURES EQUIPEES EN PHOTOVOTAÏQUE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477899" y="5249382"/>
            <a:ext cx="7401799" cy="453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300 000 KWh/AN – CONSO DE 64 FOYERS </a:t>
            </a:r>
            <a:r>
              <a:rPr lang="fr-FR" dirty="0"/>
              <a:t>(source CRE : 4 679 kWh/foyer/an)</a:t>
            </a:r>
            <a:endParaRPr lang="fr-FR" b="1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4542678" y="1893455"/>
            <a:ext cx="2314832" cy="351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6 ans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3" y="2333790"/>
            <a:ext cx="4158870" cy="263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58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Quelle ORGANISATION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283337" y="1730965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SOCIETE COOPERATIVE D’INTERET COLLECTIF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87"/>
          <a:stretch/>
        </p:blipFill>
        <p:spPr>
          <a:xfrm>
            <a:off x="6098629" y="1532641"/>
            <a:ext cx="1472187" cy="638748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283337" y="2659001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UNE PERSONNE = UNE VOIX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283337" y="4722220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REMUNERATION DES PARTS SOCIALES LIMITEE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283337" y="3744022"/>
            <a:ext cx="4855334" cy="4842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57,5 % MINIMUM DES BENEFICES REINVESTIS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131" y="2514600"/>
            <a:ext cx="1818839" cy="84025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209" y="3698063"/>
            <a:ext cx="3492293" cy="20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637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1" y="1411207"/>
            <a:ext cx="5362111" cy="4221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Où ?</a:t>
            </a:r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4334217" y="2158904"/>
            <a:ext cx="4388143" cy="88051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DANS LE SUD-EST TOULOUSAIN (SICOVAL)</a:t>
            </a:r>
          </a:p>
        </p:txBody>
      </p:sp>
    </p:spTree>
    <p:extLst>
      <p:ext uri="{BB962C8B-B14F-4D97-AF65-F5344CB8AC3E}">
        <p14:creationId xmlns:p14="http://schemas.microsoft.com/office/powerpoint/2010/main" val="1313630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Pourquoi ?</a:t>
            </a:r>
            <a:endParaRPr lang="fr-FR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183493" y="1937158"/>
            <a:ext cx="5869577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PRODUIRE DE ENERGIE RENOUVELABLE LOCALEMENT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6513882" y="1937157"/>
            <a:ext cx="2446261" cy="47005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CONSOMMER LOCAL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81214" y="2708931"/>
            <a:ext cx="2984346" cy="42743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INVESTIR LOCALEMENT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83494" y="3394120"/>
            <a:ext cx="3557044" cy="78980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ENGENDRER DES RETOMBÉES ÉCONOMIQUES LOCALES</a:t>
            </a:r>
          </a:p>
        </p:txBody>
      </p:sp>
      <p:sp>
        <p:nvSpPr>
          <p:cNvPr id="9" name="Rectangle à coins arrondis 8"/>
          <p:cNvSpPr/>
          <p:nvPr/>
        </p:nvSpPr>
        <p:spPr>
          <a:xfrm>
            <a:off x="477417" y="4450470"/>
            <a:ext cx="4388143" cy="421756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SENSIBILISER AUX ENJEUX CLIMATIQUES</a:t>
            </a:r>
          </a:p>
        </p:txBody>
      </p:sp>
      <p:sp>
        <p:nvSpPr>
          <p:cNvPr id="10" name="Rectangle à coins arrondis 9"/>
          <p:cNvSpPr/>
          <p:nvPr/>
        </p:nvSpPr>
        <p:spPr>
          <a:xfrm>
            <a:off x="183493" y="5262835"/>
            <a:ext cx="3647197" cy="47038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IMPLIQUER LES COLLECTIVITES ET LES CITOYENS</a:t>
            </a:r>
          </a:p>
        </p:txBody>
      </p:sp>
      <p:sp>
        <p:nvSpPr>
          <p:cNvPr id="11" name="Rectangle à coins arrondis 10"/>
          <p:cNvSpPr/>
          <p:nvPr/>
        </p:nvSpPr>
        <p:spPr>
          <a:xfrm>
            <a:off x="4572000" y="5097939"/>
            <a:ext cx="4388143" cy="46700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S’APPROPRIER LES ENJEUX ENERGETIQUES</a:t>
            </a: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485" y="2708931"/>
            <a:ext cx="3781753" cy="2148036"/>
          </a:xfrm>
          <a:prstGeom prst="rect">
            <a:avLst/>
          </a:prstGeom>
        </p:spPr>
      </p:pic>
      <p:sp>
        <p:nvSpPr>
          <p:cNvPr id="12" name="Rectangle à coins arrondis 11"/>
          <p:cNvSpPr/>
          <p:nvPr/>
        </p:nvSpPr>
        <p:spPr>
          <a:xfrm>
            <a:off x="1342695" y="1221037"/>
            <a:ext cx="4975991" cy="44957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PROMOUVOIR LA TRANSITION ENERGETIQUE</a:t>
            </a:r>
          </a:p>
        </p:txBody>
      </p:sp>
    </p:spTree>
    <p:extLst>
      <p:ext uri="{BB962C8B-B14F-4D97-AF65-F5344CB8AC3E}">
        <p14:creationId xmlns:p14="http://schemas.microsoft.com/office/powerpoint/2010/main" val="1656955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Comment ?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80734" y="2505490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développant des moyens de production d’énergie renouvelable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3076368" y="5365228"/>
            <a:ext cx="3171567" cy="793494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EN FAISANT DES ACTIONS DE SENSIBILISATION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6" y="3662360"/>
            <a:ext cx="2390316" cy="239031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829" y="1477937"/>
            <a:ext cx="3555555" cy="2666667"/>
          </a:xfrm>
          <a:prstGeom prst="rect">
            <a:avLst/>
          </a:prstGeom>
        </p:spPr>
      </p:pic>
      <p:sp>
        <p:nvSpPr>
          <p:cNvPr id="11" name="Rectangle à coins arrondis 10"/>
          <p:cNvSpPr/>
          <p:nvPr/>
        </p:nvSpPr>
        <p:spPr>
          <a:xfrm>
            <a:off x="1327709" y="1313794"/>
            <a:ext cx="4481384" cy="858851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Par une gestion et un investissement citoyen</a:t>
            </a:r>
          </a:p>
        </p:txBody>
      </p:sp>
      <p:sp>
        <p:nvSpPr>
          <p:cNvPr id="12" name="Rectangle à coins arrondis 11"/>
          <p:cNvSpPr/>
          <p:nvPr/>
        </p:nvSpPr>
        <p:spPr>
          <a:xfrm>
            <a:off x="4217258" y="4144604"/>
            <a:ext cx="4481384" cy="1022995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cap="all" dirty="0"/>
              <a:t>En </a:t>
            </a:r>
            <a:r>
              <a:rPr lang="fr-FR" b="1" cap="all" dirty="0" err="1"/>
              <a:t>reinvestissant</a:t>
            </a:r>
            <a:r>
              <a:rPr lang="fr-FR" b="1" cap="all" dirty="0"/>
              <a:t> les </a:t>
            </a:r>
            <a:r>
              <a:rPr lang="fr-FR" b="1" cap="all" dirty="0" err="1"/>
              <a:t>benefices</a:t>
            </a:r>
            <a:r>
              <a:rPr lang="fr-FR" b="1" cap="all" dirty="0"/>
              <a:t> dans d’autres projets </a:t>
            </a:r>
          </a:p>
        </p:txBody>
      </p:sp>
    </p:spTree>
    <p:extLst>
      <p:ext uri="{BB962C8B-B14F-4D97-AF65-F5344CB8AC3E}">
        <p14:creationId xmlns:p14="http://schemas.microsoft.com/office/powerpoint/2010/main" val="1592148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Avec QUI ?</a:t>
            </a:r>
          </a:p>
        </p:txBody>
      </p:sp>
      <p:sp>
        <p:nvSpPr>
          <p:cNvPr id="4" name="Rectangle à coins arrondis 3"/>
          <p:cNvSpPr/>
          <p:nvPr/>
        </p:nvSpPr>
        <p:spPr>
          <a:xfrm>
            <a:off x="4069777" y="2215537"/>
            <a:ext cx="2333301" cy="475490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CITOYENS</a:t>
            </a:r>
          </a:p>
        </p:txBody>
      </p:sp>
      <p:sp>
        <p:nvSpPr>
          <p:cNvPr id="5" name="Rectangle à coins arrondis 4"/>
          <p:cNvSpPr/>
          <p:nvPr/>
        </p:nvSpPr>
        <p:spPr>
          <a:xfrm>
            <a:off x="180304" y="3125005"/>
            <a:ext cx="2588651" cy="504539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COLLECTIVITES</a:t>
            </a:r>
          </a:p>
        </p:txBody>
      </p:sp>
      <p:sp>
        <p:nvSpPr>
          <p:cNvPr id="6" name="Rectangle à coins arrondis 5"/>
          <p:cNvSpPr/>
          <p:nvPr/>
        </p:nvSpPr>
        <p:spPr>
          <a:xfrm>
            <a:off x="787465" y="4107430"/>
            <a:ext cx="2602644" cy="527937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ASSOCIATIONS</a:t>
            </a:r>
          </a:p>
        </p:txBody>
      </p:sp>
      <p:sp>
        <p:nvSpPr>
          <p:cNvPr id="7" name="Rectangle à coins arrondis 6"/>
          <p:cNvSpPr/>
          <p:nvPr/>
        </p:nvSpPr>
        <p:spPr>
          <a:xfrm>
            <a:off x="180304" y="5115119"/>
            <a:ext cx="2565121" cy="469473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AVEC DES ENTREPRISES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082" y="1460221"/>
            <a:ext cx="1767163" cy="1650357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484" y="2450347"/>
            <a:ext cx="1232432" cy="132046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572" y="4110435"/>
            <a:ext cx="1328856" cy="664429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681" y="5040359"/>
            <a:ext cx="2356933" cy="885233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133" y="4774864"/>
            <a:ext cx="914402" cy="984506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656" y="2883851"/>
            <a:ext cx="1614678" cy="1090297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787465" y="1410848"/>
            <a:ext cx="4661034" cy="605652"/>
          </a:xfrm>
          <a:prstGeom prst="roundRect">
            <a:avLst/>
          </a:prstGeom>
          <a:solidFill>
            <a:srgbClr val="82BA4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MULTI- SOCIETARIAT</a:t>
            </a:r>
          </a:p>
        </p:txBody>
      </p:sp>
    </p:spTree>
    <p:extLst>
      <p:ext uri="{BB962C8B-B14F-4D97-AF65-F5344CB8AC3E}">
        <p14:creationId xmlns:p14="http://schemas.microsoft.com/office/powerpoint/2010/main" val="3313086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/>
              <a:t>LE principe</a:t>
            </a:r>
            <a:endParaRPr lang="fr-FR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026" y="1440741"/>
            <a:ext cx="4722243" cy="414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184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6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>
          <a:xfrm>
            <a:off x="2359026" y="522515"/>
            <a:ext cx="6156324" cy="522514"/>
          </a:xfrm>
        </p:spPr>
        <p:txBody>
          <a:bodyPr>
            <a:normAutofit/>
          </a:bodyPr>
          <a:lstStyle/>
          <a:p>
            <a:r>
              <a:rPr lang="fr-FR" dirty="0"/>
              <a:t>Les 15 centrales réalisées à fin 2022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20CDAF4-7F3E-6C00-2832-AF52BA180C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018" y="1209007"/>
            <a:ext cx="7303168" cy="194337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B91448AE-F298-B141-9F3A-90B6B5266E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021" y="3401244"/>
            <a:ext cx="7194884" cy="86689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1E55BA46-A0AF-DD07-D774-747335B44D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020" y="4422675"/>
            <a:ext cx="7194883" cy="86689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C0C938F6-63FF-B6F5-D480-EB41DF64F9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019" y="5435822"/>
            <a:ext cx="7194881" cy="30324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xmlns="" id="{D1D87386-CA94-8BF3-2E9A-EE2BCC8B97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018" y="5896086"/>
            <a:ext cx="7194882" cy="30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97104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2963</TotalTime>
  <Words>305</Words>
  <Application>Microsoft Office PowerPoint</Application>
  <PresentationFormat>Affichage à l'écran (4:3)</PresentationFormat>
  <Paragraphs>75</Paragraphs>
  <Slides>13</Slides>
  <Notes>11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2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Thème Office</vt:lpstr>
      <vt:lpstr>Conception personnalisée</vt:lpstr>
      <vt:lpstr>Adobe Photoshop Image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Jean-Paul Gardette</dc:creator>
  <cp:lastModifiedBy>Jean-Paul Gardette</cp:lastModifiedBy>
  <cp:revision>146</cp:revision>
  <cp:lastPrinted>2022-08-22T08:30:35Z</cp:lastPrinted>
  <dcterms:created xsi:type="dcterms:W3CDTF">2019-04-07T06:53:07Z</dcterms:created>
  <dcterms:modified xsi:type="dcterms:W3CDTF">2023-01-17T11:33:58Z</dcterms:modified>
</cp:coreProperties>
</file>