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3"/>
  </p:notesMasterIdLst>
  <p:sldIdLst>
    <p:sldId id="267" r:id="rId3"/>
    <p:sldId id="276" r:id="rId4"/>
    <p:sldId id="275" r:id="rId5"/>
    <p:sldId id="257" r:id="rId6"/>
    <p:sldId id="273" r:id="rId7"/>
    <p:sldId id="258" r:id="rId8"/>
    <p:sldId id="274" r:id="rId9"/>
    <p:sldId id="259" r:id="rId10"/>
    <p:sldId id="261" r:id="rId11"/>
    <p:sldId id="271" r:id="rId12"/>
  </p:sldIdLst>
  <p:sldSz cx="9144000" cy="6858000" type="screen4x3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962A"/>
    <a:srgbClr val="82BA47"/>
    <a:srgbClr val="9DBE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3" autoAdjust="0"/>
    <p:restoredTop sz="66708" autoAdjust="0"/>
  </p:normalViewPr>
  <p:slideViewPr>
    <p:cSldViewPr snapToGrid="0" showGuides="1">
      <p:cViewPr varScale="1">
        <p:scale>
          <a:sx n="74" d="100"/>
          <a:sy n="74" d="100"/>
        </p:scale>
        <p:origin x="244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8" d="100"/>
          <a:sy n="88" d="100"/>
        </p:scale>
        <p:origin x="3822" y="108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424EDCF7-3931-45EC-B035-6651B9FF4669}" type="datetimeFigureOut">
              <a:rPr lang="fr-FR" smtClean="0"/>
              <a:t>09/04/2022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37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E3FD759-D90B-48B5-8C7E-1970BD4C9A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8729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0921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1591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577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96785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51292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3176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30380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9974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89CB6-B9E5-4990-A3FF-42EE795AC5A7}" type="datetime1">
              <a:rPr lang="fr-FR" smtClean="0"/>
              <a:t>09/04/2022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66606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EA3BA-20B2-4313-ACB7-E43418468AB8}" type="datetime1">
              <a:rPr lang="fr-FR" smtClean="0"/>
              <a:t>09/04/2022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9523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7B61B-BDAB-47BD-B6AC-61EAF164D11F}" type="datetime1">
              <a:rPr lang="fr-FR" smtClean="0"/>
              <a:t>09/04/2022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78903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09/04/2022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36506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09/04/2022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21182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09/04/2022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7678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09/04/2022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84407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09/04/2022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04849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09/04/2022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30088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09/04/2022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95410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09/04/2022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1375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BBA59-5595-4BB9-9F69-06F8D62A6413}" type="datetime1">
              <a:rPr lang="fr-FR" smtClean="0"/>
              <a:t>09/04/2022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2359026" y="522515"/>
            <a:ext cx="5121638" cy="5225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ctr">
              <a:buNone/>
              <a:defRPr b="1" i="1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b="1" cap="all" baseline="0"/>
            </a:lvl2pPr>
            <a:lvl3pPr marL="914400" indent="0" algn="ctr">
              <a:buNone/>
              <a:defRPr b="1" cap="all" baseline="0"/>
            </a:lvl3pPr>
            <a:lvl4pPr marL="1371600" indent="0" algn="ctr">
              <a:buNone/>
              <a:defRPr b="1" cap="all" baseline="0"/>
            </a:lvl4pPr>
            <a:lvl5pPr marL="1828800" indent="0" algn="ctr">
              <a:buNone/>
              <a:defRPr b="1" cap="all" baseline="0"/>
            </a:lvl5pPr>
          </a:lstStyle>
          <a:p>
            <a:pPr lvl="0"/>
            <a:r>
              <a:rPr lang="fr-FR" dirty="0" smtClean="0"/>
              <a:t>Modifiez les styles du texte du</a:t>
            </a:r>
          </a:p>
        </p:txBody>
      </p:sp>
      <p:pic>
        <p:nvPicPr>
          <p:cNvPr id="3" name="Imag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0"/>
            <a:ext cx="1487427" cy="10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9931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09/04/2022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46144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09/04/2022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32898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09/04/2022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59145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09/04/2022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9688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107E8-6E53-4D1D-BD2C-B4037E51D514}" type="datetime1">
              <a:rPr lang="fr-FR" smtClean="0"/>
              <a:t>09/04/2022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8106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FA39C-99D7-4F25-8187-B14AAB23011E}" type="datetime1">
              <a:rPr lang="fr-FR" smtClean="0"/>
              <a:t>09/04/2022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05976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CD3FE-77AA-4D5B-B752-9DE7A6AC8797}" type="datetime1">
              <a:rPr lang="fr-FR" smtClean="0"/>
              <a:t>09/04/2022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2015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FCB6-54E4-4D5A-8449-245927832A25}" type="datetime1">
              <a:rPr lang="fr-FR" smtClean="0"/>
              <a:t>09/04/2022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94947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A1E7C-8A38-4EC4-9981-E334864F561C}" type="datetime1">
              <a:rPr lang="fr-FR" smtClean="0"/>
              <a:t>09/04/2022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5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2359025" y="522515"/>
            <a:ext cx="6156325" cy="5225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ctr">
              <a:buNone/>
              <a:defRPr b="1" i="1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b="1" cap="all" baseline="0"/>
            </a:lvl2pPr>
            <a:lvl3pPr marL="914400" indent="0" algn="ctr">
              <a:buNone/>
              <a:defRPr b="1" cap="all" baseline="0"/>
            </a:lvl3pPr>
            <a:lvl4pPr marL="1371600" indent="0" algn="ctr">
              <a:buNone/>
              <a:defRPr b="1" cap="all" baseline="0"/>
            </a:lvl4pPr>
            <a:lvl5pPr marL="1828800" indent="0" algn="ctr">
              <a:buNone/>
              <a:defRPr b="1" cap="all" baseline="0"/>
            </a:lvl5pPr>
          </a:lstStyle>
          <a:p>
            <a:pPr lvl="0"/>
            <a:r>
              <a:rPr lang="fr-FR" dirty="0" smtClean="0"/>
              <a:t>Modifiez les styles du texte du</a:t>
            </a:r>
          </a:p>
        </p:txBody>
      </p:sp>
    </p:spTree>
    <p:extLst>
      <p:ext uri="{BB962C8B-B14F-4D97-AF65-F5344CB8AC3E}">
        <p14:creationId xmlns:p14="http://schemas.microsoft.com/office/powerpoint/2010/main" val="1288857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EEEB5-769D-4CA1-864F-03CBD8E534A1}" type="datetime1">
              <a:rPr lang="fr-FR" smtClean="0"/>
              <a:t>09/04/2022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84558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03D53-9BA3-408A-B92F-2CBC707055A4}" type="datetime1">
              <a:rPr lang="fr-FR" smtClean="0"/>
              <a:t>09/04/2022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8399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13355C-04BE-4011-A30E-01E001627A05}" type="datetime1">
              <a:rPr lang="fr-FR" smtClean="0"/>
              <a:t>09/04/2022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87362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350CA-02B9-4862-B3DF-7F4300A63133}" type="datetimeFigureOut">
              <a:rPr lang="fr-FR" smtClean="0"/>
              <a:t>09/04/2022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804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FR" smtClean="0"/>
              <a:t>Au chevet de la terre depuis l’espace</a:t>
            </a:r>
            <a:endParaRPr lang="fr-FR" dirty="0"/>
          </a:p>
        </p:txBody>
      </p:sp>
      <p:sp>
        <p:nvSpPr>
          <p:cNvPr id="8" name="Espace réservé du contenu 8"/>
          <p:cNvSpPr>
            <a:spLocks noGrp="1"/>
          </p:cNvSpPr>
          <p:nvPr>
            <p:ph sz="quarter" idx="4294967295"/>
          </p:nvPr>
        </p:nvSpPr>
        <p:spPr>
          <a:xfrm>
            <a:off x="6934200" y="1128713"/>
            <a:ext cx="2209800" cy="52228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b="1" i="1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b="1" cap="all" baseline="0"/>
            </a:lvl2pPr>
            <a:lvl3pPr marL="914400" indent="0" algn="ctr">
              <a:buNone/>
              <a:defRPr b="1" cap="all" baseline="0"/>
            </a:lvl3pPr>
            <a:lvl4pPr marL="1371600" indent="0" algn="ctr">
              <a:buNone/>
              <a:defRPr b="1" cap="all" baseline="0"/>
            </a:lvl4pPr>
            <a:lvl5pPr marL="1828800" indent="0" algn="ctr">
              <a:buNone/>
              <a:defRPr b="1" cap="all" baseline="0"/>
            </a:lvl5pPr>
          </a:lstStyle>
          <a:p>
            <a:pPr lvl="0"/>
            <a:r>
              <a:rPr lang="fr-FR" sz="1600" i="0" dirty="0" smtClean="0"/>
              <a:t>08/04/2022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628650" y="1949273"/>
            <a:ext cx="7886700" cy="322933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r-FR" sz="7200" b="1" cap="all" dirty="0" smtClean="0">
                <a:solidFill>
                  <a:srgbClr val="48962A"/>
                </a:solidFill>
              </a:rPr>
              <a:t>I</a:t>
            </a:r>
            <a:r>
              <a:rPr lang="fr-FR" sz="4000" b="1" cap="all" dirty="0" smtClean="0"/>
              <a:t>nitiative </a:t>
            </a:r>
            <a:r>
              <a:rPr lang="fr-FR" sz="7200" b="1" cap="all" dirty="0" smtClean="0">
                <a:solidFill>
                  <a:srgbClr val="48962A"/>
                </a:solidFill>
              </a:rPr>
              <a:t>C</a:t>
            </a:r>
            <a:r>
              <a:rPr lang="fr-FR" sz="4000" b="1" cap="all" dirty="0" smtClean="0"/>
              <a:t>itoyenne </a:t>
            </a:r>
            <a:r>
              <a:rPr lang="fr-FR" sz="2000" b="1" cap="all" dirty="0" smtClean="0"/>
              <a:t>pour une </a:t>
            </a:r>
            <a:r>
              <a:rPr lang="fr-FR" sz="7200" b="1" cap="all" dirty="0" smtClean="0">
                <a:solidFill>
                  <a:srgbClr val="48962A"/>
                </a:solidFill>
              </a:rPr>
              <a:t>E</a:t>
            </a:r>
            <a:r>
              <a:rPr lang="fr-FR" sz="4000" b="1" cap="all" dirty="0" smtClean="0"/>
              <a:t>nergie </a:t>
            </a:r>
            <a:r>
              <a:rPr lang="fr-FR" sz="7200" b="1" cap="all" dirty="0" smtClean="0">
                <a:solidFill>
                  <a:srgbClr val="48962A"/>
                </a:solidFill>
              </a:rPr>
              <a:t>a</a:t>
            </a:r>
            <a:r>
              <a:rPr lang="fr-FR" sz="4000" b="1" cap="all" dirty="0" smtClean="0"/>
              <a:t>lternative</a:t>
            </a:r>
            <a:endParaRPr lang="fr-FR" sz="4000" b="1" cap="all" dirty="0"/>
          </a:p>
        </p:txBody>
      </p:sp>
    </p:spTree>
    <p:extLst>
      <p:ext uri="{BB962C8B-B14F-4D97-AF65-F5344CB8AC3E}">
        <p14:creationId xmlns:p14="http://schemas.microsoft.com/office/powerpoint/2010/main" val="231769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La suite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615332" y="3569180"/>
            <a:ext cx="2293595" cy="53352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 smtClean="0">
                <a:solidFill>
                  <a:schemeClr val="bg1"/>
                </a:solidFill>
              </a:rPr>
              <a:t>CHANGER D’ÉCHELLE 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381817" y="4785125"/>
            <a:ext cx="2271231" cy="57633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 smtClean="0">
                <a:solidFill>
                  <a:schemeClr val="bg1"/>
                </a:solidFill>
              </a:rPr>
              <a:t>CRÉER DES EMPLOIS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3928054" y="3901675"/>
            <a:ext cx="4848099" cy="64095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 smtClean="0">
                <a:solidFill>
                  <a:schemeClr val="bg1"/>
                </a:solidFill>
              </a:rPr>
              <a:t>AUGMENTER LES ACTIONS DE SENSIBILISATION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3432674" y="4938719"/>
            <a:ext cx="3632998" cy="60107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 smtClean="0">
                <a:solidFill>
                  <a:schemeClr val="bg1"/>
                </a:solidFill>
              </a:rPr>
              <a:t>AFFILIER DES COLLECTIFS VOISINS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459" y="4762511"/>
            <a:ext cx="1449678" cy="908266"/>
          </a:xfrm>
          <a:prstGeom prst="rect">
            <a:avLst/>
          </a:prstGeom>
        </p:spPr>
      </p:pic>
      <p:sp>
        <p:nvSpPr>
          <p:cNvPr id="12" name="Rectangle à coins arrondis 11"/>
          <p:cNvSpPr/>
          <p:nvPr/>
        </p:nvSpPr>
        <p:spPr>
          <a:xfrm>
            <a:off x="257577" y="1778821"/>
            <a:ext cx="4481848" cy="1107935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INSTALLATION D’UNE CENTRALE PHOTOVOLTAIQUE 32 KWC SUR L’ECOLE DAMAS AUBA A CASTANET</a:t>
            </a:r>
            <a:endParaRPr lang="fr-FR" b="1" dirty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845" y="1487617"/>
            <a:ext cx="3998603" cy="2249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90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2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Qui sommes nous </a:t>
            </a:r>
            <a:r>
              <a:rPr lang="fr-FR" dirty="0" smtClean="0"/>
              <a:t>?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6799254" y="2467932"/>
            <a:ext cx="2160888" cy="384627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381 sociétaires</a:t>
            </a:r>
            <a:endParaRPr lang="fr-FR" b="1" cap="all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4542678" y="3830106"/>
            <a:ext cx="3731321" cy="415734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141 000 € </a:t>
            </a:r>
            <a:r>
              <a:rPr lang="fr-FR" b="1" cap="all" dirty="0"/>
              <a:t>de capital </a:t>
            </a:r>
            <a:r>
              <a:rPr lang="fr-FR" b="1" cap="all" dirty="0" smtClean="0"/>
              <a:t>social</a:t>
            </a:r>
            <a:endParaRPr lang="fr-FR" b="1" cap="all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155553" y="1238220"/>
            <a:ext cx="8804590" cy="432695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UN COLLECTIF CITOYEN : SCIC</a:t>
            </a:r>
            <a:endParaRPr lang="fr-FR" b="1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5228822" y="3120468"/>
            <a:ext cx="3512378" cy="415734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UNE QUINZAINE DE BENEVOLES</a:t>
            </a:r>
            <a:endParaRPr lang="fr-FR" b="1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4425988" y="4539744"/>
            <a:ext cx="4572000" cy="479652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15 TOITURES EQUIPEES EN PHOTOVOTAÏQUE</a:t>
            </a:r>
            <a:endParaRPr lang="fr-FR" b="1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477899" y="5249382"/>
            <a:ext cx="7401799" cy="453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300 000 KWh/AN – CONSO DE 64 FOYERS </a:t>
            </a:r>
            <a:r>
              <a:rPr lang="fr-FR" dirty="0" smtClean="0"/>
              <a:t>(source </a:t>
            </a:r>
            <a:r>
              <a:rPr lang="fr-FR" dirty="0"/>
              <a:t>CRE : 4 679 </a:t>
            </a:r>
            <a:r>
              <a:rPr lang="fr-FR" dirty="0" smtClean="0"/>
              <a:t>kWh/foyer/an)</a:t>
            </a:r>
            <a:endParaRPr lang="fr-FR" b="1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4542678" y="1893455"/>
            <a:ext cx="2314832" cy="351937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5 ans</a:t>
            </a:r>
            <a:endParaRPr lang="fr-FR" b="1" cap="all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53" y="2333790"/>
            <a:ext cx="4158870" cy="2630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558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3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 smtClean="0"/>
              <a:t>Quelle ORGANISATION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283337" y="1730965"/>
            <a:ext cx="4855334" cy="484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SOCIETE COOPERATIVE D’INTERET COLLECTIF</a:t>
            </a:r>
            <a:endParaRPr lang="fr-FR" b="1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87"/>
          <a:stretch/>
        </p:blipFill>
        <p:spPr>
          <a:xfrm>
            <a:off x="6098629" y="1532641"/>
            <a:ext cx="1472187" cy="638748"/>
          </a:xfrm>
          <a:prstGeom prst="rect">
            <a:avLst/>
          </a:prstGeom>
        </p:spPr>
      </p:pic>
      <p:sp>
        <p:nvSpPr>
          <p:cNvPr id="10" name="Rectangle à coins arrondis 9"/>
          <p:cNvSpPr/>
          <p:nvPr/>
        </p:nvSpPr>
        <p:spPr>
          <a:xfrm>
            <a:off x="283337" y="2659001"/>
            <a:ext cx="4855334" cy="484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UNE PERSONNE = UNE VOIX</a:t>
            </a:r>
            <a:endParaRPr lang="fr-FR" b="1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283337" y="4722220"/>
            <a:ext cx="4855334" cy="484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REMUNERATION DES PARTS SOCIALES LIMITEE</a:t>
            </a:r>
            <a:endParaRPr lang="fr-FR" b="1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283337" y="3744022"/>
            <a:ext cx="4855334" cy="484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57,5 % MINIMUM DES BENEFICES REINVESTIS</a:t>
            </a:r>
            <a:endParaRPr lang="fr-FR" b="1" dirty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131" y="2514600"/>
            <a:ext cx="1818839" cy="84025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209" y="3698063"/>
            <a:ext cx="3492293" cy="204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63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41" y="1411207"/>
            <a:ext cx="5362111" cy="4221892"/>
          </a:xfrm>
          <a:prstGeom prst="rect">
            <a:avLst/>
          </a:prstGeo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12" name="Espace réservé du contenu 1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Où ?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334217" y="2158904"/>
            <a:ext cx="4388143" cy="88051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DANS LE SUD-EST TOULOUSAIN (SICOVAL)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313630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Pourquoi ?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83493" y="1937158"/>
            <a:ext cx="5869577" cy="47005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PRODUIRE DE ENERGIE RENOUVELABLE LOCALEMENT</a:t>
            </a:r>
            <a:endParaRPr lang="fr-FR" b="1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6513882" y="1937157"/>
            <a:ext cx="2446261" cy="47005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CONSOMMER LOCAL</a:t>
            </a:r>
            <a:endParaRPr lang="fr-FR" b="1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1881214" y="2708931"/>
            <a:ext cx="2984346" cy="42743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INVESTIR LOCALEMENT</a:t>
            </a:r>
            <a:endParaRPr lang="fr-FR" b="1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83494" y="3394120"/>
            <a:ext cx="3557044" cy="7898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ENGENDRER DES RETOMBÉES ÉCONOMIQUES LOCALES</a:t>
            </a:r>
            <a:endParaRPr lang="fr-FR" b="1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477417" y="4450470"/>
            <a:ext cx="4388143" cy="421756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SENSIBILISER AUX ENJEUX CLIMATIQUES</a:t>
            </a:r>
            <a:endParaRPr lang="fr-FR" b="1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183493" y="5262835"/>
            <a:ext cx="3647197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IMPLIQUER LES COLLECTIVITES</a:t>
            </a:r>
            <a:endParaRPr lang="fr-FR" b="1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4572000" y="5097939"/>
            <a:ext cx="4388143" cy="467007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S’APPROPRIER LES ENJEUX ENERGETIQUES</a:t>
            </a:r>
            <a:endParaRPr lang="fr-FR" b="1" dirty="0"/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485" y="2708931"/>
            <a:ext cx="3781753" cy="2148036"/>
          </a:xfrm>
          <a:prstGeom prst="rect">
            <a:avLst/>
          </a:prstGeom>
        </p:spPr>
      </p:pic>
      <p:sp>
        <p:nvSpPr>
          <p:cNvPr id="12" name="Rectangle à coins arrondis 11"/>
          <p:cNvSpPr/>
          <p:nvPr/>
        </p:nvSpPr>
        <p:spPr>
          <a:xfrm>
            <a:off x="1342695" y="1221037"/>
            <a:ext cx="4975991" cy="449572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PROMOUVOIR LA TRANSITION ENERGETIQUE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656955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Comment ?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580734" y="2505490"/>
            <a:ext cx="4481384" cy="1022995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En développant des moyens de production d’énergie renouvelable</a:t>
            </a:r>
            <a:endParaRPr lang="fr-FR" b="1" cap="all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2986216" y="5456811"/>
            <a:ext cx="3171567" cy="793494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EN FAISANT DES ACTIONS DE SENSIBILISATION</a:t>
            </a:r>
            <a:endParaRPr lang="fr-FR" b="1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376" y="3662360"/>
            <a:ext cx="2390316" cy="2390316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829" y="1477937"/>
            <a:ext cx="3555555" cy="2666667"/>
          </a:xfrm>
          <a:prstGeom prst="rect">
            <a:avLst/>
          </a:prstGeom>
        </p:spPr>
      </p:pic>
      <p:sp>
        <p:nvSpPr>
          <p:cNvPr id="11" name="Rectangle à coins arrondis 10"/>
          <p:cNvSpPr/>
          <p:nvPr/>
        </p:nvSpPr>
        <p:spPr>
          <a:xfrm>
            <a:off x="1327709" y="1313794"/>
            <a:ext cx="4481384" cy="85885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Par une gestion et un investissement citoyen</a:t>
            </a:r>
            <a:endParaRPr lang="fr-FR" b="1" cap="all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4217258" y="4144604"/>
            <a:ext cx="4481384" cy="1022995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En </a:t>
            </a:r>
            <a:r>
              <a:rPr lang="fr-FR" b="1" cap="all" dirty="0" err="1" smtClean="0"/>
              <a:t>reinvestissant</a:t>
            </a:r>
            <a:r>
              <a:rPr lang="fr-FR" b="1" cap="all" dirty="0" smtClean="0"/>
              <a:t> les </a:t>
            </a:r>
            <a:r>
              <a:rPr lang="fr-FR" b="1" cap="all" dirty="0" err="1" smtClean="0"/>
              <a:t>benefices</a:t>
            </a:r>
            <a:r>
              <a:rPr lang="fr-FR" b="1" cap="all" dirty="0" smtClean="0"/>
              <a:t> dans d’autres projets </a:t>
            </a:r>
            <a:endParaRPr lang="fr-FR" b="1" cap="all" dirty="0"/>
          </a:p>
        </p:txBody>
      </p:sp>
    </p:spTree>
    <p:extLst>
      <p:ext uri="{BB962C8B-B14F-4D97-AF65-F5344CB8AC3E}">
        <p14:creationId xmlns:p14="http://schemas.microsoft.com/office/powerpoint/2010/main" val="159214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7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 smtClean="0"/>
              <a:t>Avec QUI ?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4069777" y="2215537"/>
            <a:ext cx="2333301" cy="47549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AVEC DES CITOYENS</a:t>
            </a:r>
            <a:endParaRPr lang="fr-FR" b="1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80304" y="3125005"/>
            <a:ext cx="2588651" cy="504539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AVEC DES COLLECTIVITES</a:t>
            </a:r>
            <a:endParaRPr lang="fr-FR" b="1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787465" y="4107430"/>
            <a:ext cx="2602644" cy="527937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AVEC DES ASSOCIATIONS</a:t>
            </a:r>
            <a:endParaRPr lang="fr-FR" b="1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180304" y="5115119"/>
            <a:ext cx="2565121" cy="46947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AVEC DES ENTREPRISES</a:t>
            </a:r>
            <a:endParaRPr lang="fr-FR" b="1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7082" y="1460221"/>
            <a:ext cx="1767163" cy="1650357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484" y="2450347"/>
            <a:ext cx="1232432" cy="1320463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572" y="4110435"/>
            <a:ext cx="1328856" cy="664429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681" y="5040359"/>
            <a:ext cx="2356933" cy="885233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133" y="4774864"/>
            <a:ext cx="914402" cy="984506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656" y="2883851"/>
            <a:ext cx="1614678" cy="1090297"/>
          </a:xfrm>
          <a:prstGeom prst="rect">
            <a:avLst/>
          </a:prstGeom>
        </p:spPr>
      </p:pic>
      <p:sp>
        <p:nvSpPr>
          <p:cNvPr id="14" name="Rectangle à coins arrondis 13"/>
          <p:cNvSpPr/>
          <p:nvPr/>
        </p:nvSpPr>
        <p:spPr>
          <a:xfrm>
            <a:off x="787465" y="1410848"/>
            <a:ext cx="4661034" cy="605652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MULTI- SOCIETARIAT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31308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LE principe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983" y="1414949"/>
            <a:ext cx="5320344" cy="457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61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10" name="Espace réservé du contenu 9"/>
          <p:cNvSpPr>
            <a:spLocks noGrp="1"/>
          </p:cNvSpPr>
          <p:nvPr>
            <p:ph sz="quarter" idx="13"/>
          </p:nvPr>
        </p:nvSpPr>
        <p:spPr>
          <a:xfrm>
            <a:off x="2359026" y="522515"/>
            <a:ext cx="6156324" cy="522514"/>
          </a:xfrm>
        </p:spPr>
        <p:txBody>
          <a:bodyPr>
            <a:normAutofit fontScale="77500" lnSpcReduction="20000"/>
          </a:bodyPr>
          <a:lstStyle/>
          <a:p>
            <a:r>
              <a:rPr lang="fr-FR" dirty="0" smtClean="0"/>
              <a:t>Financement des 15 PREMIERES INSTALLATIONS</a:t>
            </a:r>
            <a:endParaRPr lang="fr-FR" dirty="0"/>
          </a:p>
        </p:txBody>
      </p:sp>
      <p:sp>
        <p:nvSpPr>
          <p:cNvPr id="3" name="Rectangle à coins arrondis 2"/>
          <p:cNvSpPr/>
          <p:nvPr/>
        </p:nvSpPr>
        <p:spPr>
          <a:xfrm>
            <a:off x="171640" y="3509346"/>
            <a:ext cx="3745040" cy="86272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38 000 </a:t>
            </a:r>
            <a:r>
              <a:rPr lang="fr-FR" b="1" dirty="0" smtClean="0"/>
              <a:t>€ REINVESTIS (2019 et 2020)</a:t>
            </a:r>
            <a:endParaRPr lang="fr-FR" b="1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71640" y="1846908"/>
            <a:ext cx="3368233" cy="593129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Investissement 420 000 €</a:t>
            </a:r>
            <a:endParaRPr lang="fr-FR" b="1" cap="all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725" y="4372066"/>
            <a:ext cx="1131359" cy="113135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8467" y="1107978"/>
            <a:ext cx="4958966" cy="4395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669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2428</TotalTime>
  <Words>233</Words>
  <Application>Microsoft Office PowerPoint</Application>
  <PresentationFormat>Affichage à l'écran (4:3)</PresentationFormat>
  <Paragraphs>66</Paragraphs>
  <Slides>10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Thème Office</vt:lpstr>
      <vt:lpstr>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Jean-Paul Gardette</dc:creator>
  <cp:lastModifiedBy>Jean-Paul Gardette</cp:lastModifiedBy>
  <cp:revision>127</cp:revision>
  <dcterms:created xsi:type="dcterms:W3CDTF">2019-04-07T06:53:07Z</dcterms:created>
  <dcterms:modified xsi:type="dcterms:W3CDTF">2022-04-09T04:16:56Z</dcterms:modified>
</cp:coreProperties>
</file>