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5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0049"/>
    <a:srgbClr val="FE0292"/>
    <a:srgbClr val="FE02A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stomShape 1">
            <a:extLst>
              <a:ext uri="{FF2B5EF4-FFF2-40B4-BE49-F238E27FC236}">
                <a16:creationId xmlns:a16="http://schemas.microsoft.com/office/drawing/2014/main" id="{ED676443-B60F-4BC8-8E94-47B2A30C495F}"/>
              </a:ext>
            </a:extLst>
          </p:cNvPr>
          <p:cNvSpPr/>
          <p:nvPr/>
        </p:nvSpPr>
        <p:spPr>
          <a:xfrm>
            <a:off x="2183115" y="2573785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>
                <a:solidFill>
                  <a:srgbClr val="FFFFFF"/>
                </a:solidFill>
                <a:latin typeface="Arial"/>
                <a:ea typeface="DejaVu Sans"/>
              </a:rPr>
              <a:t>Suivi de production</a:t>
            </a:r>
            <a:endParaRPr/>
          </a:p>
        </p:txBody>
      </p:sp>
      <p:sp>
        <p:nvSpPr>
          <p:cNvPr id="20" name="CustomShape 2">
            <a:extLst>
              <a:ext uri="{FF2B5EF4-FFF2-40B4-BE49-F238E27FC236}">
                <a16:creationId xmlns:a16="http://schemas.microsoft.com/office/drawing/2014/main" id="{3234EE7F-57CD-4E64-84B3-9B0BBB679485}"/>
              </a:ext>
            </a:extLst>
          </p:cNvPr>
          <p:cNvSpPr/>
          <p:nvPr/>
        </p:nvSpPr>
        <p:spPr>
          <a:xfrm>
            <a:off x="1581015" y="2544445"/>
            <a:ext cx="4106520" cy="5290920"/>
          </a:xfrm>
          <a:prstGeom prst="roundRect">
            <a:avLst>
              <a:gd name="adj" fmla="val 14400"/>
            </a:avLst>
          </a:prstGeom>
          <a:solidFill>
            <a:srgbClr val="7A0049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fr-FR" dirty="0"/>
          </a:p>
        </p:txBody>
      </p:sp>
      <p:sp>
        <p:nvSpPr>
          <p:cNvPr id="21" name="CustomShape 3">
            <a:extLst>
              <a:ext uri="{FF2B5EF4-FFF2-40B4-BE49-F238E27FC236}">
                <a16:creationId xmlns:a16="http://schemas.microsoft.com/office/drawing/2014/main" id="{49A0DC55-DE6F-42C5-970E-C20D91FB63D8}"/>
              </a:ext>
            </a:extLst>
          </p:cNvPr>
          <p:cNvSpPr/>
          <p:nvPr/>
        </p:nvSpPr>
        <p:spPr>
          <a:xfrm>
            <a:off x="1581195" y="3259225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FFFFFF"/>
                </a:solidFill>
                <a:latin typeface="Arial"/>
                <a:ea typeface="DejaVu Sans"/>
              </a:rPr>
              <a:t>Rédaction d’un A4 informatif agréable à lire</a:t>
            </a:r>
            <a:endParaRPr/>
          </a:p>
        </p:txBody>
      </p:sp>
      <p:sp>
        <p:nvSpPr>
          <p:cNvPr id="22" name="CustomShape 4">
            <a:extLst>
              <a:ext uri="{FF2B5EF4-FFF2-40B4-BE49-F238E27FC236}">
                <a16:creationId xmlns:a16="http://schemas.microsoft.com/office/drawing/2014/main" id="{2ABC0CDD-151A-4E47-A4A1-2F9FEE7A93CB}"/>
              </a:ext>
            </a:extLst>
          </p:cNvPr>
          <p:cNvSpPr/>
          <p:nvPr/>
        </p:nvSpPr>
        <p:spPr>
          <a:xfrm>
            <a:off x="1953406" y="2573425"/>
            <a:ext cx="32968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 dirty="0">
                <a:solidFill>
                  <a:srgbClr val="FFFFFF"/>
                </a:solidFill>
                <a:latin typeface="Arial"/>
                <a:ea typeface="DejaVu Sans"/>
              </a:rPr>
              <a:t>Développeme</a:t>
            </a:r>
            <a:r>
              <a:rPr lang="fr-FR" b="1" dirty="0">
                <a:solidFill>
                  <a:srgbClr val="FFFFFF"/>
                </a:solidFill>
                <a:latin typeface="Arial"/>
                <a:ea typeface="DejaVu Sans"/>
              </a:rPr>
              <a:t>nt d’outils de communication internes</a:t>
            </a:r>
            <a:endParaRPr dirty="0"/>
          </a:p>
        </p:txBody>
      </p:sp>
      <p:sp>
        <p:nvSpPr>
          <p:cNvPr id="23" name="CustomShape 5">
            <a:extLst>
              <a:ext uri="{FF2B5EF4-FFF2-40B4-BE49-F238E27FC236}">
                <a16:creationId xmlns:a16="http://schemas.microsoft.com/office/drawing/2014/main" id="{D27830F3-91FC-40DC-9652-6533FDD482F0}"/>
              </a:ext>
            </a:extLst>
          </p:cNvPr>
          <p:cNvSpPr/>
          <p:nvPr/>
        </p:nvSpPr>
        <p:spPr>
          <a:xfrm>
            <a:off x="1899795" y="3415825"/>
            <a:ext cx="3000600" cy="51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Responsable </a:t>
            </a:r>
            <a:r>
              <a:rPr lang="fr-FR" sz="1400" strike="noStrike" dirty="0" err="1">
                <a:solidFill>
                  <a:srgbClr val="000000"/>
                </a:solidFill>
                <a:latin typeface="Arial"/>
                <a:ea typeface="DejaVu Sans"/>
              </a:rPr>
              <a:t>admin</a:t>
            </a:r>
            <a:endParaRPr dirty="0"/>
          </a:p>
        </p:txBody>
      </p:sp>
      <p:sp>
        <p:nvSpPr>
          <p:cNvPr id="24" name="CustomShape 6">
            <a:extLst>
              <a:ext uri="{FF2B5EF4-FFF2-40B4-BE49-F238E27FC236}">
                <a16:creationId xmlns:a16="http://schemas.microsoft.com/office/drawing/2014/main" id="{464C8141-9117-4DC2-8098-3EBCEEE82791}"/>
              </a:ext>
            </a:extLst>
          </p:cNvPr>
          <p:cNvSpPr/>
          <p:nvPr/>
        </p:nvSpPr>
        <p:spPr>
          <a:xfrm>
            <a:off x="4441035" y="3271825"/>
            <a:ext cx="1041480" cy="7470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admin</a:t>
            </a:r>
            <a:endParaRPr/>
          </a:p>
        </p:txBody>
      </p:sp>
      <p:sp>
        <p:nvSpPr>
          <p:cNvPr id="25" name="CustomShape 7">
            <a:extLst>
              <a:ext uri="{FF2B5EF4-FFF2-40B4-BE49-F238E27FC236}">
                <a16:creationId xmlns:a16="http://schemas.microsoft.com/office/drawing/2014/main" id="{EAAD78D5-A7CA-458E-BBDA-C6E363A7EFB5}"/>
              </a:ext>
            </a:extLst>
          </p:cNvPr>
          <p:cNvSpPr/>
          <p:nvPr/>
        </p:nvSpPr>
        <p:spPr>
          <a:xfrm>
            <a:off x="1965675" y="3817256"/>
            <a:ext cx="3724560" cy="1553029"/>
          </a:xfrm>
          <a:prstGeom prst="rect">
            <a:avLst/>
          </a:prstGeom>
          <a:solidFill>
            <a:schemeClr val="tx2">
              <a:lumMod val="40000"/>
              <a:lumOff val="6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" name="CustomShape 8">
            <a:extLst>
              <a:ext uri="{FF2B5EF4-FFF2-40B4-BE49-F238E27FC236}">
                <a16:creationId xmlns:a16="http://schemas.microsoft.com/office/drawing/2014/main" id="{EDF52BAD-1566-40CA-83C0-98253CB05031}"/>
              </a:ext>
            </a:extLst>
          </p:cNvPr>
          <p:cNvSpPr/>
          <p:nvPr/>
        </p:nvSpPr>
        <p:spPr>
          <a:xfrm>
            <a:off x="1959429" y="3817258"/>
            <a:ext cx="3744685" cy="15820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</a:t>
            </a:r>
            <a:r>
              <a:rPr lang="fr-FR" sz="1400" dirty="0"/>
              <a:t>Mise en place de </a:t>
            </a:r>
            <a:r>
              <a:rPr lang="fr-FR" sz="1400" dirty="0" err="1"/>
              <a:t>slack</a:t>
            </a:r>
            <a:r>
              <a:rPr lang="fr-FR" sz="1400" dirty="0"/>
              <a:t>: guide utilisateur, formation des bénévoles</a:t>
            </a:r>
            <a:endParaRPr lang="fr-FR" sz="1400" strike="noStrike" dirty="0">
              <a:solidFill>
                <a:srgbClr val="000000"/>
              </a:solidFill>
              <a:latin typeface="Arial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-Formation des nouveaux arrivants aux outils utilisés par EYC</a:t>
            </a:r>
          </a:p>
          <a:p>
            <a:pPr>
              <a:lnSpc>
                <a:spcPct val="100000"/>
              </a:lnSpc>
            </a:pPr>
            <a:r>
              <a:rPr lang="fr-FR" sz="1400" dirty="0">
                <a:solidFill>
                  <a:srgbClr val="000000"/>
                </a:solidFill>
                <a:latin typeface="Arial"/>
              </a:rPr>
              <a:t>-</a:t>
            </a:r>
            <a:r>
              <a:rPr lang="fr-FR" sz="1400" dirty="0"/>
              <a:t>Préparation d'un outil de productivité tel que Bloc Note / outils de suivi des taches + promotion de l'usage au sein des GT</a:t>
            </a:r>
            <a:endParaRPr lang="fr-FR" sz="1400" strike="noStrike" dirty="0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7" name="CustomShape 9">
            <a:extLst>
              <a:ext uri="{FF2B5EF4-FFF2-40B4-BE49-F238E27FC236}">
                <a16:creationId xmlns:a16="http://schemas.microsoft.com/office/drawing/2014/main" id="{52EE3B04-76A0-4B5A-9341-6703F51AE624}"/>
              </a:ext>
            </a:extLst>
          </p:cNvPr>
          <p:cNvSpPr/>
          <p:nvPr/>
        </p:nvSpPr>
        <p:spPr>
          <a:xfrm>
            <a:off x="3783315" y="5660485"/>
            <a:ext cx="2086920" cy="6241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</a:t>
            </a:r>
            <a:r>
              <a:rPr lang="fr-FR" sz="1400" strike="noStrike" dirty="0" err="1">
                <a:solidFill>
                  <a:srgbClr val="000000"/>
                </a:solidFill>
                <a:latin typeface="Arial"/>
                <a:ea typeface="DejaVu Sans"/>
              </a:rPr>
              <a:t>Slack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, One Note, </a:t>
            </a:r>
            <a:r>
              <a:rPr lang="fr-FR" sz="1400" strike="noStrike" dirty="0" err="1">
                <a:solidFill>
                  <a:srgbClr val="000000"/>
                </a:solidFill>
                <a:latin typeface="Arial"/>
                <a:ea typeface="DejaVu Sans"/>
              </a:rPr>
              <a:t>Assana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, </a:t>
            </a:r>
            <a:r>
              <a:rPr lang="fr-FR" sz="1400" strike="noStrike" dirty="0" err="1">
                <a:solidFill>
                  <a:srgbClr val="000000"/>
                </a:solidFill>
                <a:latin typeface="Arial"/>
                <a:ea typeface="DejaVu Sans"/>
              </a:rPr>
              <a:t>Framapad</a:t>
            </a:r>
            <a:r>
              <a:rPr lang="fr-FR" sz="1400" dirty="0">
                <a:solidFill>
                  <a:srgbClr val="000000"/>
                </a:solidFill>
                <a:latin typeface="Arial"/>
                <a:ea typeface="DejaVu Sans"/>
              </a:rPr>
              <a:t>…</a:t>
            </a:r>
            <a:endParaRPr dirty="0"/>
          </a:p>
        </p:txBody>
      </p:sp>
      <p:sp>
        <p:nvSpPr>
          <p:cNvPr id="28" name="CustomShape 10">
            <a:extLst>
              <a:ext uri="{FF2B5EF4-FFF2-40B4-BE49-F238E27FC236}">
                <a16:creationId xmlns:a16="http://schemas.microsoft.com/office/drawing/2014/main" id="{62EA7F65-F320-430E-95DF-CFB0935E12C7}"/>
              </a:ext>
            </a:extLst>
          </p:cNvPr>
          <p:cNvSpPr/>
          <p:nvPr/>
        </p:nvSpPr>
        <p:spPr>
          <a:xfrm>
            <a:off x="2078675" y="7214185"/>
            <a:ext cx="413172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dirty="0">
                <a:solidFill>
                  <a:srgbClr val="FFFFFF"/>
                </a:solidFill>
                <a:latin typeface="Arial"/>
                <a:ea typeface="DejaVu Sans"/>
              </a:rPr>
              <a:t>1h/semaine pendant 3 mois</a:t>
            </a:r>
            <a:endParaRPr lang="fr-FR" sz="1400" strike="noStrike" dirty="0">
              <a:solidFill>
                <a:srgbClr val="FFFFFF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Puis 1h Occasionnellement</a:t>
            </a:r>
            <a:endParaRPr dirty="0"/>
          </a:p>
        </p:txBody>
      </p:sp>
      <p:sp>
        <p:nvSpPr>
          <p:cNvPr id="29" name="CustomShape 11">
            <a:extLst>
              <a:ext uri="{FF2B5EF4-FFF2-40B4-BE49-F238E27FC236}">
                <a16:creationId xmlns:a16="http://schemas.microsoft.com/office/drawing/2014/main" id="{8A7C363D-ED66-44A8-9D3D-7C855F028744}"/>
              </a:ext>
            </a:extLst>
          </p:cNvPr>
          <p:cNvSpPr/>
          <p:nvPr/>
        </p:nvSpPr>
        <p:spPr>
          <a:xfrm rot="16200000">
            <a:off x="1024457" y="4435310"/>
            <a:ext cx="1524000" cy="31692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30" name="CustomShape 12">
            <a:extLst>
              <a:ext uri="{FF2B5EF4-FFF2-40B4-BE49-F238E27FC236}">
                <a16:creationId xmlns:a16="http://schemas.microsoft.com/office/drawing/2014/main" id="{45FFEF07-98BD-4E32-8AA7-B7C8CAEECF5A}"/>
              </a:ext>
            </a:extLst>
          </p:cNvPr>
          <p:cNvSpPr/>
          <p:nvPr/>
        </p:nvSpPr>
        <p:spPr>
          <a:xfrm>
            <a:off x="3824355" y="6556825"/>
            <a:ext cx="1965960" cy="72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</a:t>
            </a:r>
            <a:r>
              <a:rPr lang="fr-FR" sz="1400" dirty="0">
                <a:solidFill>
                  <a:srgbClr val="000000"/>
                </a:solidFill>
                <a:latin typeface="Arial"/>
                <a:ea typeface="DejaVu Sans"/>
              </a:rPr>
              <a:t>intérêt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 pour les outils de gestion de projet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31" name="CustomShape 13">
            <a:extLst>
              <a:ext uri="{FF2B5EF4-FFF2-40B4-BE49-F238E27FC236}">
                <a16:creationId xmlns:a16="http://schemas.microsoft.com/office/drawing/2014/main" id="{418F8DB3-FFA5-4B1E-A422-9579FE6831C1}"/>
              </a:ext>
            </a:extLst>
          </p:cNvPr>
          <p:cNvSpPr/>
          <p:nvPr/>
        </p:nvSpPr>
        <p:spPr>
          <a:xfrm>
            <a:off x="3828315" y="5394181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32" name="CustomShape 14">
            <a:extLst>
              <a:ext uri="{FF2B5EF4-FFF2-40B4-BE49-F238E27FC236}">
                <a16:creationId xmlns:a16="http://schemas.microsoft.com/office/drawing/2014/main" id="{F818F98E-683E-444A-832B-5C9D311661B0}"/>
              </a:ext>
            </a:extLst>
          </p:cNvPr>
          <p:cNvSpPr/>
          <p:nvPr/>
        </p:nvSpPr>
        <p:spPr>
          <a:xfrm>
            <a:off x="3827595" y="6257305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33" name="Line 15">
            <a:extLst>
              <a:ext uri="{FF2B5EF4-FFF2-40B4-BE49-F238E27FC236}">
                <a16:creationId xmlns:a16="http://schemas.microsoft.com/office/drawing/2014/main" id="{610CC32E-3118-4C36-91F8-A530647923DC}"/>
              </a:ext>
            </a:extLst>
          </p:cNvPr>
          <p:cNvSpPr/>
          <p:nvPr/>
        </p:nvSpPr>
        <p:spPr>
          <a:xfrm flipH="1">
            <a:off x="3827955" y="5413829"/>
            <a:ext cx="3816" cy="1692602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sp>
      <p:sp>
        <p:nvSpPr>
          <p:cNvPr id="34" name="CustomShape 16">
            <a:extLst>
              <a:ext uri="{FF2B5EF4-FFF2-40B4-BE49-F238E27FC236}">
                <a16:creationId xmlns:a16="http://schemas.microsoft.com/office/drawing/2014/main" id="{F8785491-ED7A-40A3-8422-2E04821117E1}"/>
              </a:ext>
            </a:extLst>
          </p:cNvPr>
          <p:cNvSpPr/>
          <p:nvPr/>
        </p:nvSpPr>
        <p:spPr>
          <a:xfrm>
            <a:off x="1578315" y="5389538"/>
            <a:ext cx="2488952" cy="2872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Le </a:t>
            </a:r>
            <a:r>
              <a:rPr lang="fr-FR" sz="1600" b="1" i="1" strike="noStrike" dirty="0" err="1">
                <a:solidFill>
                  <a:srgbClr val="FFFFFF"/>
                </a:solidFill>
                <a:latin typeface="Arial"/>
                <a:ea typeface="DejaVu Sans"/>
              </a:rPr>
              <a:t>Choucador</a:t>
            </a: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 </a:t>
            </a:r>
            <a:r>
              <a:rPr lang="fr-FR" sz="1600" b="1" i="1" strike="noStrike" dirty="0" err="1">
                <a:solidFill>
                  <a:srgbClr val="FFFFFF"/>
                </a:solidFill>
                <a:latin typeface="Arial"/>
                <a:ea typeface="DejaVu Sans"/>
              </a:rPr>
              <a:t>Lézoutils</a:t>
            </a:r>
            <a:endParaRPr dirty="0"/>
          </a:p>
        </p:txBody>
      </p:sp>
      <p:sp>
        <p:nvSpPr>
          <p:cNvPr id="50" name="Rectangle : coins arrondis 49">
            <a:extLst>
              <a:ext uri="{FF2B5EF4-FFF2-40B4-BE49-F238E27FC236}">
                <a16:creationId xmlns:a16="http://schemas.microsoft.com/office/drawing/2014/main" id="{DB022A27-C621-4015-B7EE-C347981A9250}"/>
              </a:ext>
            </a:extLst>
          </p:cNvPr>
          <p:cNvSpPr/>
          <p:nvPr/>
        </p:nvSpPr>
        <p:spPr>
          <a:xfrm>
            <a:off x="1786457" y="7265044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err="1">
                <a:solidFill>
                  <a:srgbClr val="7A0049"/>
                </a:solidFill>
              </a:rPr>
              <a:t>ConfirméEYC</a:t>
            </a:r>
            <a:endParaRPr lang="fr-FR" sz="1400" b="1" dirty="0">
              <a:solidFill>
                <a:srgbClr val="7A0049"/>
              </a:solidFill>
            </a:endParaRPr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A6D4E890-A21E-44E4-A18B-19C2E9EA7C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12" t="3866" r="-624" b="59044"/>
          <a:stretch/>
        </p:blipFill>
        <p:spPr>
          <a:xfrm rot="16200000">
            <a:off x="2079058" y="5758733"/>
            <a:ext cx="1429744" cy="126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6954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103</Words>
  <Application>Microsoft Office PowerPoint</Application>
  <PresentationFormat>Personnalisé</PresentationFormat>
  <Paragraphs>17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312</cp:revision>
  <cp:lastPrinted>2018-10-15T07:38:03Z</cp:lastPrinted>
  <dcterms:created xsi:type="dcterms:W3CDTF">2015-11-25T18:19:49Z</dcterms:created>
  <dcterms:modified xsi:type="dcterms:W3CDTF">2018-11-10T15:01:12Z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