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stomShape 16">
            <a:extLst>
              <a:ext uri="{FF2B5EF4-FFF2-40B4-BE49-F238E27FC236}">
                <a16:creationId xmlns:a16="http://schemas.microsoft.com/office/drawing/2014/main" id="{3DE4A0B7-569B-4A4E-9753-F0E8C47818DB}"/>
              </a:ext>
            </a:extLst>
          </p:cNvPr>
          <p:cNvSpPr/>
          <p:nvPr/>
        </p:nvSpPr>
        <p:spPr>
          <a:xfrm>
            <a:off x="1650960" y="2479400"/>
            <a:ext cx="4106160" cy="5290560"/>
          </a:xfrm>
          <a:prstGeom prst="roundRect">
            <a:avLst>
              <a:gd name="adj" fmla="val 13910"/>
            </a:avLst>
          </a:prstGeom>
          <a:solidFill>
            <a:srgbClr val="7A0049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" name="CustomShape 17">
            <a:extLst>
              <a:ext uri="{FF2B5EF4-FFF2-40B4-BE49-F238E27FC236}">
                <a16:creationId xmlns:a16="http://schemas.microsoft.com/office/drawing/2014/main" id="{F216AA46-234A-4CBB-900F-699502BF7715}"/>
              </a:ext>
            </a:extLst>
          </p:cNvPr>
          <p:cNvSpPr/>
          <p:nvPr/>
        </p:nvSpPr>
        <p:spPr>
          <a:xfrm>
            <a:off x="1650960" y="3204080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r>
              <a:rPr lang="fr-FR">
                <a:solidFill>
                  <a:srgbClr val="FFFFFF"/>
                </a:solidFill>
                <a:latin typeface="Arial"/>
              </a:rPr>
              <a:t>Rédaction d’un A4 informatif agréable à lire</a:t>
            </a:r>
            <a:endParaRPr>
              <a:solidFill>
                <a:srgbClr val="FFFFFF"/>
              </a:solidFill>
              <a:latin typeface="Arial"/>
            </a:endParaRPr>
          </a:p>
        </p:txBody>
      </p:sp>
      <p:sp>
        <p:nvSpPr>
          <p:cNvPr id="21" name="CustomShape 18">
            <a:extLst>
              <a:ext uri="{FF2B5EF4-FFF2-40B4-BE49-F238E27FC236}">
                <a16:creationId xmlns:a16="http://schemas.microsoft.com/office/drawing/2014/main" id="{9C194381-2142-4110-A1C7-BDA4B3DBEBF8}"/>
              </a:ext>
            </a:extLst>
          </p:cNvPr>
          <p:cNvSpPr/>
          <p:nvPr/>
        </p:nvSpPr>
        <p:spPr>
          <a:xfrm>
            <a:off x="2252880" y="2518640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Suivi des contrats de maintenance</a:t>
            </a:r>
          </a:p>
        </p:txBody>
      </p:sp>
      <p:sp>
        <p:nvSpPr>
          <p:cNvPr id="22" name="CustomShape 19">
            <a:extLst>
              <a:ext uri="{FF2B5EF4-FFF2-40B4-BE49-F238E27FC236}">
                <a16:creationId xmlns:a16="http://schemas.microsoft.com/office/drawing/2014/main" id="{9E2FDEF7-8CFE-47DA-ADE6-6E651CE6071D}"/>
              </a:ext>
            </a:extLst>
          </p:cNvPr>
          <p:cNvSpPr/>
          <p:nvPr/>
        </p:nvSpPr>
        <p:spPr>
          <a:xfrm>
            <a:off x="1967040" y="3361040"/>
            <a:ext cx="300024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Arnaud</a:t>
            </a:r>
            <a:endParaRPr dirty="0"/>
          </a:p>
        </p:txBody>
      </p:sp>
      <p:sp>
        <p:nvSpPr>
          <p:cNvPr id="23" name="CustomShape 20">
            <a:extLst>
              <a:ext uri="{FF2B5EF4-FFF2-40B4-BE49-F238E27FC236}">
                <a16:creationId xmlns:a16="http://schemas.microsoft.com/office/drawing/2014/main" id="{28A2C3C7-D0BF-4AF4-98D3-FE5BAD1B5AFD}"/>
              </a:ext>
            </a:extLst>
          </p:cNvPr>
          <p:cNvSpPr/>
          <p:nvPr/>
        </p:nvSpPr>
        <p:spPr>
          <a:xfrm>
            <a:off x="4508280" y="3217040"/>
            <a:ext cx="1041120" cy="7466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tech</a:t>
            </a:r>
            <a:endParaRPr/>
          </a:p>
        </p:txBody>
      </p:sp>
      <p:sp>
        <p:nvSpPr>
          <p:cNvPr id="24" name="CustomShape 21">
            <a:extLst>
              <a:ext uri="{FF2B5EF4-FFF2-40B4-BE49-F238E27FC236}">
                <a16:creationId xmlns:a16="http://schemas.microsoft.com/office/drawing/2014/main" id="{B9DA3326-0DDE-41E3-BAC8-9746A23A808D}"/>
              </a:ext>
            </a:extLst>
          </p:cNvPr>
          <p:cNvSpPr/>
          <p:nvPr/>
        </p:nvSpPr>
        <p:spPr>
          <a:xfrm>
            <a:off x="2032920" y="3924300"/>
            <a:ext cx="3724200" cy="1308100"/>
          </a:xfrm>
          <a:prstGeom prst="rect">
            <a:avLst/>
          </a:prstGeom>
          <a:solidFill>
            <a:srgbClr val="92D05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" name="CustomShape 22">
            <a:extLst>
              <a:ext uri="{FF2B5EF4-FFF2-40B4-BE49-F238E27FC236}">
                <a16:creationId xmlns:a16="http://schemas.microsoft.com/office/drawing/2014/main" id="{B476C6FA-A02C-47D5-8405-BFF5521B4478}"/>
              </a:ext>
            </a:extLst>
          </p:cNvPr>
          <p:cNvSpPr/>
          <p:nvPr/>
        </p:nvSpPr>
        <p:spPr>
          <a:xfrm>
            <a:off x="2032000" y="3907720"/>
            <a:ext cx="3759200" cy="94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-Coordonner la contractualisation de la maintenance</a:t>
            </a:r>
          </a:p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-S’assurer du bon suivi de la maintenance préventive des installations</a:t>
            </a:r>
          </a:p>
          <a:p>
            <a:pPr>
              <a:lnSpc>
                <a:spcPct val="100000"/>
              </a:lnSpc>
            </a:pPr>
            <a:r>
              <a:rPr lang="fr-FR" sz="1400" dirty="0">
                <a:solidFill>
                  <a:srgbClr val="000000"/>
                </a:solidFill>
                <a:latin typeface="Arial"/>
              </a:rPr>
              <a:t>-Coordonner les interventions en cas de maintenance curative</a:t>
            </a:r>
            <a:endParaRPr dirty="0"/>
          </a:p>
        </p:txBody>
      </p:sp>
      <p:sp>
        <p:nvSpPr>
          <p:cNvPr id="26" name="CustomShape 23">
            <a:extLst>
              <a:ext uri="{FF2B5EF4-FFF2-40B4-BE49-F238E27FC236}">
                <a16:creationId xmlns:a16="http://schemas.microsoft.com/office/drawing/2014/main" id="{4FA9399C-04CC-4FC0-8805-A5CB7556ECE6}"/>
              </a:ext>
            </a:extLst>
          </p:cNvPr>
          <p:cNvSpPr/>
          <p:nvPr/>
        </p:nvSpPr>
        <p:spPr>
          <a:xfrm>
            <a:off x="3850560" y="5582480"/>
            <a:ext cx="208656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</a:t>
            </a:r>
            <a:r>
              <a:rPr lang="fr-FR" sz="1400" dirty="0"/>
              <a:t>mails, tél</a:t>
            </a:r>
          </a:p>
          <a:p>
            <a:r>
              <a:rPr lang="fr-FR" sz="1400" dirty="0"/>
              <a:t>-</a:t>
            </a:r>
            <a:r>
              <a:rPr lang="fr-FR" sz="1400" dirty="0" err="1"/>
              <a:t>reporting</a:t>
            </a:r>
            <a:r>
              <a:rPr lang="fr-FR" sz="1400" dirty="0"/>
              <a:t> au GT </a:t>
            </a:r>
            <a:r>
              <a:rPr lang="fr-FR" sz="1400" dirty="0" err="1"/>
              <a:t>tech</a:t>
            </a:r>
            <a:r>
              <a:rPr lang="fr-FR" sz="1400" dirty="0"/>
              <a:t> tous les mois</a:t>
            </a:r>
          </a:p>
        </p:txBody>
      </p:sp>
      <p:sp>
        <p:nvSpPr>
          <p:cNvPr id="27" name="CustomShape 24">
            <a:extLst>
              <a:ext uri="{FF2B5EF4-FFF2-40B4-BE49-F238E27FC236}">
                <a16:creationId xmlns:a16="http://schemas.microsoft.com/office/drawing/2014/main" id="{1A2FA183-47C5-46CE-824C-BBBCEDD91C3E}"/>
              </a:ext>
            </a:extLst>
          </p:cNvPr>
          <p:cNvSpPr/>
          <p:nvPr/>
        </p:nvSpPr>
        <p:spPr>
          <a:xfrm>
            <a:off x="2968052" y="7249180"/>
            <a:ext cx="2817148" cy="4113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dirty="0">
                <a:solidFill>
                  <a:srgbClr val="FFFFFF"/>
                </a:solidFill>
                <a:latin typeface="Arial"/>
              </a:rPr>
              <a:t>2h occasionnellement</a:t>
            </a:r>
            <a:endParaRPr dirty="0"/>
          </a:p>
        </p:txBody>
      </p:sp>
      <p:sp>
        <p:nvSpPr>
          <p:cNvPr id="28" name="CustomShape 25">
            <a:extLst>
              <a:ext uri="{FF2B5EF4-FFF2-40B4-BE49-F238E27FC236}">
                <a16:creationId xmlns:a16="http://schemas.microsoft.com/office/drawing/2014/main" id="{F7813050-371E-4D67-AF9E-9FCD230CAC67}"/>
              </a:ext>
            </a:extLst>
          </p:cNvPr>
          <p:cNvSpPr/>
          <p:nvPr/>
        </p:nvSpPr>
        <p:spPr>
          <a:xfrm rot="16200000">
            <a:off x="1190700" y="4416500"/>
            <a:ext cx="1308100" cy="3237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 dirty="0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 dirty="0"/>
          </a:p>
        </p:txBody>
      </p:sp>
      <p:sp>
        <p:nvSpPr>
          <p:cNvPr id="29" name="CustomShape 26">
            <a:extLst>
              <a:ext uri="{FF2B5EF4-FFF2-40B4-BE49-F238E27FC236}">
                <a16:creationId xmlns:a16="http://schemas.microsoft.com/office/drawing/2014/main" id="{020FB726-53A9-45F3-A081-BFD61D8289D9}"/>
              </a:ext>
            </a:extLst>
          </p:cNvPr>
          <p:cNvSpPr/>
          <p:nvPr/>
        </p:nvSpPr>
        <p:spPr>
          <a:xfrm>
            <a:off x="3840800" y="6547760"/>
            <a:ext cx="196560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fr-FR" sz="1400" dirty="0"/>
              <a:t>-Acuité contractuelle</a:t>
            </a:r>
          </a:p>
          <a:p>
            <a:r>
              <a:rPr lang="fr-FR" sz="1400" dirty="0"/>
              <a:t>-rigueur administrative</a:t>
            </a:r>
          </a:p>
        </p:txBody>
      </p:sp>
      <p:sp>
        <p:nvSpPr>
          <p:cNvPr id="30" name="CustomShape 27">
            <a:extLst>
              <a:ext uri="{FF2B5EF4-FFF2-40B4-BE49-F238E27FC236}">
                <a16:creationId xmlns:a16="http://schemas.microsoft.com/office/drawing/2014/main" id="{A696F906-EF74-4880-A37B-2E8AB42BEAE3}"/>
              </a:ext>
            </a:extLst>
          </p:cNvPr>
          <p:cNvSpPr/>
          <p:nvPr/>
        </p:nvSpPr>
        <p:spPr>
          <a:xfrm>
            <a:off x="3895560" y="5258120"/>
            <a:ext cx="1861560" cy="306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31" name="CustomShape 28">
            <a:extLst>
              <a:ext uri="{FF2B5EF4-FFF2-40B4-BE49-F238E27FC236}">
                <a16:creationId xmlns:a16="http://schemas.microsoft.com/office/drawing/2014/main" id="{E93B31F3-CB70-47A6-926D-8CB32ECA9002}"/>
              </a:ext>
            </a:extLst>
          </p:cNvPr>
          <p:cNvSpPr/>
          <p:nvPr/>
        </p:nvSpPr>
        <p:spPr>
          <a:xfrm>
            <a:off x="3894840" y="6299040"/>
            <a:ext cx="1861560" cy="306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32" name="Line 29">
            <a:extLst>
              <a:ext uri="{FF2B5EF4-FFF2-40B4-BE49-F238E27FC236}">
                <a16:creationId xmlns:a16="http://schemas.microsoft.com/office/drawing/2014/main" id="{31C619EB-1654-46D8-955C-B09682893D30}"/>
              </a:ext>
            </a:extLst>
          </p:cNvPr>
          <p:cNvSpPr/>
          <p:nvPr/>
        </p:nvSpPr>
        <p:spPr>
          <a:xfrm>
            <a:off x="3895200" y="5257040"/>
            <a:ext cx="3700" cy="1791460"/>
          </a:xfrm>
          <a:prstGeom prst="line">
            <a:avLst/>
          </a:prstGeom>
          <a:ln>
            <a:solidFill>
              <a:srgbClr val="92D050"/>
            </a:solidFill>
          </a:ln>
        </p:spPr>
      </p:sp>
      <p:sp>
        <p:nvSpPr>
          <p:cNvPr id="33" name="CustomShape 30">
            <a:extLst>
              <a:ext uri="{FF2B5EF4-FFF2-40B4-BE49-F238E27FC236}">
                <a16:creationId xmlns:a16="http://schemas.microsoft.com/office/drawing/2014/main" id="{D36397AB-5C44-479F-B26C-21EF66E293F2}"/>
              </a:ext>
            </a:extLst>
          </p:cNvPr>
          <p:cNvSpPr/>
          <p:nvPr/>
        </p:nvSpPr>
        <p:spPr>
          <a:xfrm>
            <a:off x="1676160" y="5248040"/>
            <a:ext cx="2230920" cy="5431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Le Cygne</a:t>
            </a:r>
          </a:p>
          <a:p>
            <a:pPr algn="ctr">
              <a:lnSpc>
                <a:spcPct val="100000"/>
              </a:lnSpc>
            </a:pPr>
            <a:r>
              <a:rPr lang="fr-FR" sz="1600" b="1" i="1" strike="noStrike" dirty="0" err="1">
                <a:solidFill>
                  <a:srgbClr val="FFFFFF"/>
                </a:solidFill>
                <a:latin typeface="Arial"/>
                <a:ea typeface="DejaVu Sans"/>
              </a:rPr>
              <a:t>Avant-Coureur</a:t>
            </a:r>
            <a:endParaRPr dirty="0"/>
          </a:p>
        </p:txBody>
      </p:sp>
      <p:sp>
        <p:nvSpPr>
          <p:cNvPr id="34" name="Rectangle : coins arrondis 33">
            <a:extLst>
              <a:ext uri="{FF2B5EF4-FFF2-40B4-BE49-F238E27FC236}">
                <a16:creationId xmlns:a16="http://schemas.microsoft.com/office/drawing/2014/main" id="{47B7587D-EC0E-477A-94E9-42AC153A78FE}"/>
              </a:ext>
            </a:extLst>
          </p:cNvPr>
          <p:cNvSpPr/>
          <p:nvPr/>
        </p:nvSpPr>
        <p:spPr>
          <a:xfrm>
            <a:off x="1966922" y="7203381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err="1">
                <a:solidFill>
                  <a:srgbClr val="7A0049"/>
                </a:solidFill>
              </a:rPr>
              <a:t>ConfirméEYC</a:t>
            </a:r>
            <a:endParaRPr lang="fr-FR" sz="1400" b="1" dirty="0">
              <a:solidFill>
                <a:srgbClr val="7A0049"/>
              </a:solidFill>
            </a:endParaRPr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DEBC58B0-5BCF-408B-B1D8-01FF4EBC5D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9" t="54044" r="42698" b="2034"/>
          <a:stretch/>
        </p:blipFill>
        <p:spPr>
          <a:xfrm rot="5400000">
            <a:off x="2390094" y="5448326"/>
            <a:ext cx="959831" cy="190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71</Words>
  <Application>Microsoft Office PowerPoint</Application>
  <PresentationFormat>Personnalisé</PresentationFormat>
  <Paragraphs>18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307</cp:revision>
  <cp:lastPrinted>2018-10-15T07:38:03Z</cp:lastPrinted>
  <dcterms:created xsi:type="dcterms:W3CDTF">2015-11-25T18:19:49Z</dcterms:created>
  <dcterms:modified xsi:type="dcterms:W3CDTF">2018-11-12T19:54:20Z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