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  <p:sldMasterId id="2147483672" r:id="rId2"/>
  </p:sldMasterIdLst>
  <p:notesMasterIdLst>
    <p:notesMasterId r:id="rId37"/>
  </p:notesMasterIdLst>
  <p:sldIdLst>
    <p:sldId id="295" r:id="rId3"/>
    <p:sldId id="256" r:id="rId4"/>
    <p:sldId id="258" r:id="rId5"/>
    <p:sldId id="311" r:id="rId6"/>
    <p:sldId id="269" r:id="rId7"/>
    <p:sldId id="302" r:id="rId8"/>
    <p:sldId id="264" r:id="rId9"/>
    <p:sldId id="265" r:id="rId10"/>
    <p:sldId id="267" r:id="rId11"/>
    <p:sldId id="272" r:id="rId12"/>
    <p:sldId id="273" r:id="rId13"/>
    <p:sldId id="315" r:id="rId14"/>
    <p:sldId id="316" r:id="rId15"/>
    <p:sldId id="271" r:id="rId16"/>
    <p:sldId id="305" r:id="rId17"/>
    <p:sldId id="306" r:id="rId18"/>
    <p:sldId id="268" r:id="rId19"/>
    <p:sldId id="270" r:id="rId20"/>
    <p:sldId id="280" r:id="rId21"/>
    <p:sldId id="281" r:id="rId22"/>
    <p:sldId id="260" r:id="rId23"/>
    <p:sldId id="282" r:id="rId24"/>
    <p:sldId id="283" r:id="rId25"/>
    <p:sldId id="275" r:id="rId26"/>
    <p:sldId id="284" r:id="rId27"/>
    <p:sldId id="285" r:id="rId28"/>
    <p:sldId id="309" r:id="rId29"/>
    <p:sldId id="314" r:id="rId30"/>
    <p:sldId id="286" r:id="rId31"/>
    <p:sldId id="290" r:id="rId32"/>
    <p:sldId id="310" r:id="rId33"/>
    <p:sldId id="307" r:id="rId34"/>
    <p:sldId id="308" r:id="rId35"/>
    <p:sldId id="294" r:id="rId36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898" autoAdjust="0"/>
  </p:normalViewPr>
  <p:slideViewPr>
    <p:cSldViewPr snapToGrid="0" showGuides="1">
      <p:cViewPr varScale="1">
        <p:scale>
          <a:sx n="71" d="100"/>
          <a:sy n="71" d="100"/>
        </p:scale>
        <p:origin x="1771" y="53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38C-4790-B635-3B7F83C4F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38C-4790-B635-3B7F83C4F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38C-4790-B635-3B7F83C4F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38C-4790-B635-3B7F83C4F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38C-4790-B635-3B7F83C4F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38C-4790-B635-3B7F83C4F47F}"/>
              </c:ext>
            </c:extLst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38C-4790-B635-3B7F83C4F47F}"/>
                </c:ext>
              </c:extLst>
            </c:dLbl>
            <c:dLbl>
              <c:idx val="1"/>
              <c:layout>
                <c:manualLayout>
                  <c:x val="-0.13529993690796935"/>
                  <c:y val="-2.17795054926879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Sub</a:t>
                    </a:r>
                    <a:r>
                      <a:rPr lang="en-US" baseline="0"/>
                      <a:t> Etudess</a:t>
                    </a:r>
                  </a:p>
                  <a:p>
                    <a:pPr>
                      <a:defRPr sz="1600"/>
                    </a:pPr>
                    <a:r>
                      <a:rPr lang="en-US" baseline="0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078071229925392"/>
                      <c:h val="0.136914214541491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38C-4790-B635-3B7F83C4F47F}"/>
                </c:ext>
              </c:extLst>
            </c:dLbl>
            <c:dLbl>
              <c:idx val="2"/>
              <c:layout>
                <c:manualLayout>
                  <c:x val="-0.22295149080713278"/>
                  <c:y val="-9.82324839007455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17611363949795"/>
                      <c:h val="0.252592246613731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38C-4790-B635-3B7F83C4F47F}"/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38C-4790-B635-3B7F83C4F47F}"/>
                </c:ext>
              </c:extLst>
            </c:dLbl>
            <c:dLbl>
              <c:idx val="4"/>
              <c:layout>
                <c:manualLayout>
                  <c:x val="7.2445968177422798E-2"/>
                  <c:y val="-8.03686554594034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38C-4790-B635-3B7F83C4F4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38C-4790-B635-3B7F83C4F47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Feuil1!$C$1</c:f>
              <c:strCache>
                <c:ptCount val="1"/>
                <c:pt idx="0">
                  <c:v>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24300087489058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08F-41DF-BCAD-F29DB96B4339}"/>
                </c:ext>
              </c:extLst>
            </c:dLbl>
            <c:dLbl>
              <c:idx val="1"/>
              <c:layout>
                <c:manualLayout>
                  <c:x val="-0.11731255468066491"/>
                  <c:y val="-7.8703703703703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08F-41DF-BCAD-F29DB96B4339}"/>
                </c:ext>
              </c:extLst>
            </c:dLbl>
            <c:dLbl>
              <c:idx val="2"/>
              <c:layout>
                <c:manualLayout>
                  <c:x val="1.3243000874890639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8F-41DF-BCAD-F29DB96B4339}"/>
                </c:ext>
              </c:extLst>
            </c:dLbl>
            <c:dLbl>
              <c:idx val="3"/>
              <c:layout>
                <c:manualLayout>
                  <c:x val="-0.11531255468066491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08F-41DF-BCAD-F29DB96B4339}"/>
                </c:ext>
              </c:extLst>
            </c:dLbl>
            <c:dLbl>
              <c:idx val="4"/>
              <c:layout>
                <c:manualLayout>
                  <c:x val="-5.387817147856517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08F-41DF-BCAD-F29DB96B43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Feuil1!$C$2:$C$6</c:f>
              <c:numCache>
                <c:formatCode>_-* #\ ##0\ "€"_-;\-* #\ ##0\ "€"_-;_-* "-"??\ "€"_-;_-@_-</c:formatCode>
                <c:ptCount val="5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08F-41DF-BCAD-F29DB96B43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44564176"/>
        <c:axId val="104455982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Feuil1!$A$1</c15:sqref>
                        </c15:formulaRef>
                      </c:ext>
                    </c:extLst>
                    <c:strCache>
                      <c:ptCount val="1"/>
                      <c:pt idx="0">
                        <c:v>Cloture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B08F-41DF-BCAD-F29DB96B4339}"/>
                  </c:ext>
                </c:extLst>
              </c15:ser>
            </c15:filteredLineSeries>
          </c:ext>
        </c:extLst>
      </c:lineChart>
      <c:catAx>
        <c:axId val="104456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59824"/>
        <c:crosses val="autoZero"/>
        <c:auto val="1"/>
        <c:lblAlgn val="ctr"/>
        <c:lblOffset val="100"/>
        <c:noMultiLvlLbl val="0"/>
      </c:catAx>
      <c:valAx>
        <c:axId val="104455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6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Feuil1!$K$1</c:f>
              <c:strCache>
                <c:ptCount val="1"/>
                <c:pt idx="0">
                  <c:v>Chiffre  d'affaire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7.7645888013998257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5DD-4E41-9D12-421A32F2DCAC}"/>
                </c:ext>
              </c:extLst>
            </c:dLbl>
            <c:dLbl>
              <c:idx val="2"/>
              <c:layout>
                <c:manualLayout>
                  <c:x val="-0.10064588801399835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5DD-4E41-9D12-421A32F2DCAC}"/>
                </c:ext>
              </c:extLst>
            </c:dLbl>
            <c:dLbl>
              <c:idx val="3"/>
              <c:layout>
                <c:manualLayout>
                  <c:x val="-6.731255468066491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5DD-4E41-9D12-421A32F2DCAC}"/>
                </c:ext>
              </c:extLst>
            </c:dLbl>
            <c:dLbl>
              <c:idx val="4"/>
              <c:layout>
                <c:manualLayout>
                  <c:x val="-1.129877515310596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5DD-4E41-9D12-421A32F2DC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Feuil1!$K$2:$K$6</c:f>
              <c:numCache>
                <c:formatCode>_-* #\ ##0\ "€"_-;\-* #\ ##0\ "€"_-;_-* "-"??\ "€"_-;_-@_-</c:formatCode>
                <c:ptCount val="5"/>
                <c:pt idx="0">
                  <c:v>0</c:v>
                </c:pt>
                <c:pt idx="1">
                  <c:v>6308</c:v>
                </c:pt>
                <c:pt idx="2">
                  <c:v>23174</c:v>
                </c:pt>
                <c:pt idx="3">
                  <c:v>37446</c:v>
                </c:pt>
                <c:pt idx="4">
                  <c:v>37505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5DD-4E41-9D12-421A32F2DCAC}"/>
            </c:ext>
          </c:extLst>
        </c:ser>
        <c:ser>
          <c:idx val="2"/>
          <c:order val="1"/>
          <c:tx>
            <c:strRef>
              <c:f>Feuil1!$L$1</c:f>
              <c:strCache>
                <c:ptCount val="1"/>
                <c:pt idx="0">
                  <c:v>Bénéfice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90332458442693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5DD-4E41-9D12-421A32F2DCAC}"/>
                </c:ext>
              </c:extLst>
            </c:dLbl>
            <c:dLbl>
              <c:idx val="1"/>
              <c:layout>
                <c:manualLayout>
                  <c:x val="-6.4756999125109363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5DD-4E41-9D12-421A32F2DCAC}"/>
                </c:ext>
              </c:extLst>
            </c:dLbl>
            <c:dLbl>
              <c:idx val="2"/>
              <c:layout>
                <c:manualLayout>
                  <c:x val="-3.8756999125109361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5DD-4E41-9D12-421A32F2DCAC}"/>
                </c:ext>
              </c:extLst>
            </c:dLbl>
            <c:dLbl>
              <c:idx val="3"/>
              <c:layout>
                <c:manualLayout>
                  <c:x val="-7.009033245844269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5DD-4E41-9D12-421A32F2DCAC}"/>
                </c:ext>
              </c:extLst>
            </c:dLbl>
            <c:dLbl>
              <c:idx val="4"/>
              <c:layout>
                <c:manualLayout>
                  <c:x val="-4.709033245844279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5DD-4E41-9D12-421A32F2DC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Feuil1!$L$2:$L$6</c:f>
              <c:numCache>
                <c:formatCode>_-* #\ ##0\ "€"_-;\-* #\ ##0\ "€"_-;_-* "-"??\ "€"_-;_-@_-</c:formatCode>
                <c:ptCount val="5"/>
                <c:pt idx="0">
                  <c:v>-911</c:v>
                </c:pt>
                <c:pt idx="1">
                  <c:v>-4896</c:v>
                </c:pt>
                <c:pt idx="2">
                  <c:v>6250</c:v>
                </c:pt>
                <c:pt idx="3">
                  <c:v>11379</c:v>
                </c:pt>
                <c:pt idx="4">
                  <c:v>7802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B5DD-4E41-9D12-421A32F2DC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044537520"/>
        <c:axId val="1044541872"/>
      </c:lineChart>
      <c:catAx>
        <c:axId val="104453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41872"/>
        <c:crosses val="autoZero"/>
        <c:auto val="1"/>
        <c:lblAlgn val="ctr"/>
        <c:lblOffset val="100"/>
        <c:noMultiLvlLbl val="0"/>
      </c:catAx>
      <c:valAx>
        <c:axId val="1044541872"/>
        <c:scaling>
          <c:orientation val="minMax"/>
        </c:scaling>
        <c:delete val="0"/>
        <c:axPos val="l"/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3752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Feuil1!$A$1</c:f>
              <c:strCache>
                <c:ptCount val="1"/>
                <c:pt idx="0">
                  <c:v>Cloture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722222222222224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3CB-4FCD-B882-F11F73CE11E7}"/>
                </c:ext>
              </c:extLst>
            </c:dLbl>
            <c:dLbl>
              <c:idx val="1"/>
              <c:layout>
                <c:manualLayout>
                  <c:x val="-4.5388888888888888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3CB-4FCD-B882-F11F73CE11E7}"/>
                </c:ext>
              </c:extLst>
            </c:dLbl>
            <c:dLbl>
              <c:idx val="2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3CB-4FCD-B882-F11F73CE11E7}"/>
                </c:ext>
              </c:extLst>
            </c:dLbl>
            <c:dLbl>
              <c:idx val="3"/>
              <c:layout>
                <c:manualLayout>
                  <c:x val="-4.2611111111111113E-2"/>
                  <c:y val="-2.314814814814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3CB-4FCD-B882-F11F73CE11E7}"/>
                </c:ext>
              </c:extLst>
            </c:dLbl>
            <c:dLbl>
              <c:idx val="4"/>
              <c:layout>
                <c:manualLayout>
                  <c:x val="-3.1500000000000104E-2"/>
                  <c:y val="-3.703703703703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3CB-4FCD-B882-F11F73CE11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3CB-4FCD-B882-F11F73CE11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599405263"/>
        <c:axId val="599408591"/>
      </c:lineChart>
      <c:catAx>
        <c:axId val="599405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9408591"/>
        <c:crosses val="autoZero"/>
        <c:auto val="1"/>
        <c:lblAlgn val="ctr"/>
        <c:lblOffset val="100"/>
        <c:noMultiLvlLbl val="0"/>
      </c:catAx>
      <c:valAx>
        <c:axId val="599408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9405263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étions 9 aux conseil coopératif,</a:t>
            </a:r>
          </a:p>
          <a:p>
            <a:r>
              <a:rPr lang="fr-FR" dirty="0" smtClean="0"/>
              <a:t>A noter que d’autres sociétaires ont travaillés aussi ponctuellement ou de</a:t>
            </a:r>
            <a:r>
              <a:rPr lang="fr-FR" baseline="0" dirty="0" smtClean="0"/>
              <a:t> façon plus continu,</a:t>
            </a:r>
          </a:p>
          <a:p>
            <a:endParaRPr lang="fr-FR" baseline="0" dirty="0" smtClean="0"/>
          </a:p>
          <a:p>
            <a:r>
              <a:rPr lang="fr-FR" baseline="0" dirty="0" smtClean="0"/>
              <a:t>Pascale Bernard démissionne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smtClean="0"/>
              <a:t>Question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792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l’assemblée générale doit admettre tous les nouveaux sociétaires depuis la dernière l’assemblée générale, nous avons 41 nouveaux sociétaires,</a:t>
            </a:r>
          </a:p>
          <a:p>
            <a:r>
              <a:rPr lang="fr-FR" dirty="0" err="1" smtClean="0"/>
              <a:t>Diap</a:t>
            </a:r>
            <a:r>
              <a:rPr lang="fr-FR" dirty="0" smtClean="0"/>
              <a:t>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668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– Lecture de la résolution -Vote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7643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PS nouvelles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9023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l’AG doit voter l’orientation générale de la coopérative  -</a:t>
            </a:r>
          </a:p>
          <a:p>
            <a:r>
              <a:rPr lang="fr-FR" dirty="0" smtClean="0"/>
              <a:t>Ouvrir</a:t>
            </a:r>
            <a:r>
              <a:rPr lang="fr-FR" baseline="0" dirty="0" smtClean="0"/>
              <a:t> une parenthèse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02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3720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7403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Lecture de la résolution - </a:t>
            </a:r>
            <a:r>
              <a:rPr lang="fr-FR" sz="1200" dirty="0" smtClean="0"/>
              <a:t>Questions - </a:t>
            </a:r>
            <a:r>
              <a:rPr lang="fr-FR" baseline="0" dirty="0" smtClean="0"/>
              <a:t>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 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0292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smtClean="0"/>
              <a:t>Questions - </a:t>
            </a:r>
            <a:r>
              <a:rPr lang="fr-FR" baseline="0" smtClean="0"/>
              <a:t>Lecture de la résolution -Vote</a:t>
            </a:r>
            <a:endParaRPr lang="fr-FR" sz="1300" smtClean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6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0844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28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avons de bonnes relations avec les correspondant locaux  de la dépêche</a:t>
            </a:r>
          </a:p>
          <a:p>
            <a:r>
              <a:rPr lang="fr-FR" dirty="0" smtClean="0"/>
              <a:t>Vous pouvez retrouver les articles sur notre site https://icea-enr.fr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contexte sanitaire a limité le nombre d’évènements auxquels Icéa a participé ou a organisés par conséquent les articles et publications ont été moins nombreux que les années précédentes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Etre présent sur le terrain est vraiment important pour faire connaitre notre coopérative, malgré</a:t>
            </a:r>
            <a:r>
              <a:rPr lang="fr-FR" baseline="0" dirty="0" smtClean="0"/>
              <a:t> le contexte sanitaire nous avons réussi a tenir 6 stands et à faire une inauguration à Montbrun Lauragais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04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accélérer le déploiement des projets citoyens et participatifs d’énergies renouvelables, ECLR propose, à toutes les étapes d’un projet, une série d’outils méthodologiques,</a:t>
            </a:r>
            <a:r>
              <a:rPr lang="fr-FR" baseline="0" dirty="0" smtClean="0"/>
              <a:t> </a:t>
            </a:r>
            <a:r>
              <a:rPr lang="fr-FR" dirty="0" smtClean="0"/>
              <a:t>un accompagnement personnalisé) et la mise en relation avec la communauté régionale de porteurs,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Voici un compte de résultat très simplifié pour plus de détails la</a:t>
            </a:r>
            <a:r>
              <a:rPr lang="fr-FR" baseline="0" dirty="0" smtClean="0"/>
              <a:t> plaquette comptes est a disposition,</a:t>
            </a:r>
          </a:p>
          <a:p>
            <a:r>
              <a:rPr lang="fr-FR" baseline="0" dirty="0" smtClean="0"/>
              <a:t>A noter un bénéfice de </a:t>
            </a:r>
            <a:r>
              <a:rPr lang="fr-FR" baseline="0" dirty="0" smtClean="0"/>
              <a:t>7 802 </a:t>
            </a:r>
            <a:r>
              <a:rPr lang="fr-FR" baseline="0" dirty="0" smtClean="0"/>
              <a:t>€ dont </a:t>
            </a:r>
            <a:r>
              <a:rPr lang="fr-FR" baseline="0" dirty="0" smtClean="0"/>
              <a:t>2 216,98 € </a:t>
            </a:r>
            <a:r>
              <a:rPr lang="fr-FR" baseline="0" dirty="0" smtClean="0"/>
              <a:t>de quote part subventions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Achat et charges : assurance, </a:t>
            </a:r>
            <a:r>
              <a:rPr lang="fr-FR" baseline="0" dirty="0" err="1" smtClean="0"/>
              <a:t>turpe</a:t>
            </a:r>
            <a:r>
              <a:rPr lang="fr-FR" baseline="0" dirty="0" smtClean="0"/>
              <a:t>, maintenances, frais de télétransmission, comptabilité, affranchissement, services bancaires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En 2021 le chiffre d’affaire autour de 43 000 €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Bilan simplifié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042319"/>
            <a:ext cx="7772400" cy="2387600"/>
          </a:xfrm>
        </p:spPr>
        <p:txBody>
          <a:bodyPr anchor="b"/>
          <a:lstStyle>
            <a:lvl1pPr algn="ctr">
              <a:defRPr sz="600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8" y="61387"/>
            <a:ext cx="1978524" cy="1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9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8" y="123862"/>
            <a:ext cx="1571500" cy="1045684"/>
          </a:xfrm>
          <a:prstGeom prst="rect">
            <a:avLst/>
          </a:prstGeom>
        </p:spPr>
      </p:pic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099" y="243840"/>
            <a:ext cx="1447930" cy="14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5557" y="5843596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fr-FR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04BBA59-5595-4BB9-9F69-06F8D62A6413}" type="datetime1">
              <a:rPr lang="fr-FR" smtClean="0"/>
              <a:pPr/>
              <a:t>26/04/2022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8116" y="5843596"/>
            <a:ext cx="30861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4216" y="5846773"/>
            <a:ext cx="2057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074334" y="499533"/>
            <a:ext cx="6985000" cy="482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" y="236388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26/04/2022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i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Nos soutiens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région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10"/>
            <a:ext cx="4974048" cy="41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Compte de </a:t>
            </a:r>
            <a:r>
              <a:rPr lang="fr-FR" sz="3200" b="1" i="1" dirty="0" smtClean="0"/>
              <a:t>résultat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539"/>
              </p:ext>
            </p:extLst>
          </p:nvPr>
        </p:nvGraphicFramePr>
        <p:xfrm>
          <a:off x="226134" y="1564485"/>
          <a:ext cx="8618708" cy="44748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53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26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8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Charges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r>
                        <a:rPr lang="fr-FR" sz="2200" b="1" kern="1200" dirty="0" smtClean="0">
                          <a:effectLst/>
                        </a:rPr>
                        <a:t>Achats et charges externes</a:t>
                      </a:r>
                      <a:endParaRPr lang="fr-F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200" b="1" dirty="0" smtClean="0"/>
                        <a:t>10 530</a:t>
                      </a:r>
                      <a:endParaRPr lang="fr-FR" sz="2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d’exploitation </a:t>
                      </a:r>
                      <a:endParaRPr lang="fr-FR" sz="2200" b="1" dirty="0" smtClean="0"/>
                    </a:p>
                    <a:p>
                      <a:pPr algn="l"/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smtClean="0"/>
                        <a:t>37 </a:t>
                      </a:r>
                      <a:r>
                        <a:rPr lang="fr-FR" sz="2200" b="1" dirty="0" smtClean="0"/>
                        <a:t>519</a:t>
                      </a:r>
                      <a:endParaRPr lang="fr-FR" sz="2200" b="1" dirty="0" smtClean="0"/>
                    </a:p>
                    <a:p>
                      <a:pPr algn="r"/>
                      <a:endParaRPr lang="fr-FR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Dotation aux amortissements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19 038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Produits exceptionnels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 </a:t>
                      </a:r>
                      <a:r>
                        <a:rPr lang="fr-FR" sz="2200" b="1" kern="1200" dirty="0" smtClean="0">
                          <a:effectLst/>
                        </a:rPr>
                        <a:t>297</a:t>
                      </a:r>
                      <a:endParaRPr lang="fr-FR" sz="2200" b="1" kern="1200" dirty="0" smtClean="0">
                        <a:effectLst/>
                      </a:endParaRP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Charges financières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2 </a:t>
                      </a:r>
                      <a:r>
                        <a:rPr lang="fr-FR" sz="2200" b="1" kern="1200" dirty="0" smtClean="0">
                          <a:effectLst/>
                        </a:rPr>
                        <a:t>728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financiers </a:t>
                      </a:r>
                    </a:p>
                    <a:p>
                      <a:pPr marL="0" algn="l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363</a:t>
                      </a:r>
                      <a:endParaRPr lang="fr-FR" sz="2200" b="1" kern="1200" dirty="0" smtClean="0">
                        <a:effectLst/>
                      </a:endParaRP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2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Impôt sur les sociétés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Charges</a:t>
                      </a:r>
                      <a:r>
                        <a:rPr lang="fr-FR" sz="2200" b="1" kern="1200" baseline="0" dirty="0" smtClean="0">
                          <a:effectLst/>
                        </a:rPr>
                        <a:t> exceptionnelles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1 080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des charges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33 376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41 </a:t>
                      </a: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178</a:t>
                      </a:r>
                      <a:endParaRPr lang="fr-FR" sz="2200" b="1" kern="1200" dirty="0" smtClean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2004"/>
              </p:ext>
            </p:extLst>
          </p:nvPr>
        </p:nvGraphicFramePr>
        <p:xfrm>
          <a:off x="3957301" y="6143306"/>
          <a:ext cx="4105276" cy="550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16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Bénéfice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kern="1200" dirty="0" smtClean="0">
                          <a:effectLst/>
                        </a:rPr>
                        <a:t>7 802 €</a:t>
                      </a:r>
                      <a:endParaRPr lang="fr-FR" sz="2800" kern="1200" dirty="0">
                        <a:solidFill>
                          <a:schemeClr val="tx1"/>
                        </a:solidFill>
                        <a:effectLst/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928453" y="1171035"/>
            <a:ext cx="2855119" cy="488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Bilan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99487"/>
              </p:ext>
            </p:extLst>
          </p:nvPr>
        </p:nvGraphicFramePr>
        <p:xfrm>
          <a:off x="143724" y="2559974"/>
          <a:ext cx="8783535" cy="19943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66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9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4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Actif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Passif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immobilisé 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369 055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Capitaux propres</a:t>
                      </a:r>
                      <a:endParaRPr lang="fr-FR" sz="2400" b="1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/>
                        <a:t>217 735</a:t>
                      </a:r>
                      <a:endParaRPr lang="fr-FR" sz="2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circulant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69 975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Dettes 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213 472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966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actif général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passif</a:t>
                      </a:r>
                      <a:r>
                        <a:rPr lang="fr-FR" sz="2400" b="1" kern="12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général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Espace réservé du contenu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859185" y="1141165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1" dirty="0">
                <a:solidFill>
                  <a:schemeClr val="bg1"/>
                </a:solidFill>
              </a:rPr>
              <a:t>Evolution du capital social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43045" y="5572643"/>
            <a:ext cx="8762502" cy="1033027"/>
          </a:xfrm>
          <a:prstGeom prst="roundRect">
            <a:avLst>
              <a:gd name="adj" fmla="val 5822"/>
            </a:avLst>
          </a:prstGeom>
          <a:effectLst/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dirty="0" smtClean="0">
                <a:effectLst/>
              </a:rPr>
              <a:t>Le capital social est de 140 </a:t>
            </a:r>
            <a:r>
              <a:rPr lang="fr-FR" dirty="0">
                <a:effectLst/>
              </a:rPr>
              <a:t>300 </a:t>
            </a:r>
            <a:r>
              <a:rPr lang="fr-FR" dirty="0" smtClean="0">
                <a:effectLst/>
              </a:rPr>
              <a:t>€, en  </a:t>
            </a:r>
            <a:r>
              <a:rPr lang="fr-FR" dirty="0">
                <a:effectLst/>
              </a:rPr>
              <a:t>augmentation de 1 300 </a:t>
            </a:r>
            <a:r>
              <a:rPr lang="fr-FR" dirty="0" smtClean="0">
                <a:effectLst/>
              </a:rPr>
              <a:t>€ par rapport à l’exercice précédent</a:t>
            </a:r>
            <a:endParaRPr lang="fr-FR" dirty="0" smtClean="0"/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375904496"/>
              </p:ext>
            </p:extLst>
          </p:nvPr>
        </p:nvGraphicFramePr>
        <p:xfrm>
          <a:off x="1633670" y="1898367"/>
          <a:ext cx="5981252" cy="3669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2169268" y="1026069"/>
            <a:ext cx="6532347" cy="823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chiffre d'affaire et du bénéfice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10772" y="5664837"/>
            <a:ext cx="8762502" cy="1065008"/>
          </a:xfrm>
          <a:prstGeom prst="roundRect">
            <a:avLst>
              <a:gd name="adj" fmla="val 5822"/>
            </a:avLst>
          </a:prstGeom>
          <a:effectLst/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fr-FR" dirty="0"/>
              <a:t>Le chiffre d'affaire est stable car les 2 centrales </a:t>
            </a:r>
            <a:r>
              <a:rPr lang="fr-FR" dirty="0" smtClean="0"/>
              <a:t>ont </a:t>
            </a:r>
            <a:r>
              <a:rPr lang="fr-FR" dirty="0"/>
              <a:t>été mises en service </a:t>
            </a:r>
            <a:r>
              <a:rPr lang="fr-FR" dirty="0" smtClean="0"/>
              <a:t>qu’en fin d’année</a:t>
            </a:r>
            <a:endParaRPr lang="fr-FR" dirty="0"/>
          </a:p>
          <a:p>
            <a:pPr marL="457200" lvl="1" indent="0">
              <a:buNone/>
            </a:pPr>
            <a:r>
              <a:rPr lang="fr-FR" dirty="0"/>
              <a:t>Les charges ont augmentés </a:t>
            </a:r>
            <a:r>
              <a:rPr lang="fr-FR" dirty="0" smtClean="0"/>
              <a:t>dû </a:t>
            </a:r>
            <a:r>
              <a:rPr lang="fr-FR" dirty="0"/>
              <a:t>à l'externalisation complète de la comptabilité</a:t>
            </a:r>
          </a:p>
          <a:p>
            <a:pPr marL="457200" lvl="1" indent="0">
              <a:buNone/>
            </a:pPr>
            <a:endParaRPr lang="fr-FR" dirty="0" smtClean="0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2459850879"/>
              </p:ext>
            </p:extLst>
          </p:nvPr>
        </p:nvGraphicFramePr>
        <p:xfrm>
          <a:off x="1990165" y="2092306"/>
          <a:ext cx="6084682" cy="3329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577176" y="1779875"/>
            <a:ext cx="6095740" cy="1049821"/>
          </a:xfrm>
          <a:effectLst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 smtClean="0"/>
              <a:t>378 </a:t>
            </a:r>
            <a:r>
              <a:rPr lang="fr-FR" sz="2800" dirty="0"/>
              <a:t>sociétaires au </a:t>
            </a:r>
            <a:r>
              <a:rPr lang="fr-FR" sz="2800" dirty="0" smtClean="0"/>
              <a:t>31/12/2021 </a:t>
            </a:r>
            <a:r>
              <a:rPr lang="fr-FR" sz="2800" dirty="0"/>
              <a:t>dont </a:t>
            </a:r>
            <a:r>
              <a:rPr lang="fr-FR" sz="2800" dirty="0" smtClean="0"/>
              <a:t>11 </a:t>
            </a:r>
            <a:r>
              <a:rPr lang="fr-FR" sz="2800" dirty="0"/>
              <a:t>sociétaires de plus en </a:t>
            </a:r>
            <a:r>
              <a:rPr lang="fr-FR" sz="2800" dirty="0" smtClean="0"/>
              <a:t>2021</a:t>
            </a:r>
            <a:endParaRPr lang="fr-FR" sz="28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169269" y="1026069"/>
            <a:ext cx="6340030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nombre de sociétaires</a:t>
            </a:r>
            <a:endParaRPr lang="fr-FR" sz="3200" b="1" i="1" dirty="0"/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3829944944"/>
              </p:ext>
            </p:extLst>
          </p:nvPr>
        </p:nvGraphicFramePr>
        <p:xfrm>
          <a:off x="420021" y="2905923"/>
          <a:ext cx="6037281" cy="37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space réservé du contenu 3"/>
          <p:cNvSpPr txBox="1">
            <a:spLocks/>
          </p:cNvSpPr>
          <p:nvPr/>
        </p:nvSpPr>
        <p:spPr>
          <a:xfrm>
            <a:off x="6539447" y="3627439"/>
            <a:ext cx="2465907" cy="1049821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 smtClean="0"/>
              <a:t>6 Collectivités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800" dirty="0" smtClean="0"/>
              <a:t>4 Entreprises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2169269" y="1026069"/>
            <a:ext cx="5038355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Répartition du capital social</a:t>
            </a:r>
            <a:endParaRPr lang="fr-FR" sz="3200" b="1" i="1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70" y="1801263"/>
            <a:ext cx="7233048" cy="443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169269" y="1026069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Gouvernance</a:t>
            </a:r>
          </a:p>
        </p:txBody>
      </p:sp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24" y="4181207"/>
            <a:ext cx="4836060" cy="184812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69655" y="3257247"/>
            <a:ext cx="4124847" cy="83099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fr-FR" sz="2400" dirty="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rPr>
              <a:t>9 kWc sur la caserne de </a:t>
            </a:r>
          </a:p>
          <a:p>
            <a:r>
              <a:rPr lang="fr-FR" sz="2400" dirty="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rPr>
              <a:t>Pompiers de Montgiscard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359805" y="2363210"/>
            <a:ext cx="1726372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2021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148" y="1980414"/>
            <a:ext cx="3718074" cy="235812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969460" y="4372194"/>
            <a:ext cx="4174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rPr>
              <a:t>36 kWc sur les hangars d’un agriculteur/éleveur à Espanès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69651" y="4338536"/>
            <a:ext cx="1672990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Septembre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6979185" y="2177724"/>
            <a:ext cx="1055290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Juin</a:t>
            </a:r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18860" y="2688545"/>
            <a:ext cx="5279990" cy="3568694"/>
          </a:xfrm>
        </p:spPr>
        <p:txBody>
          <a:bodyPr>
            <a:normAutofit/>
          </a:bodyPr>
          <a:lstStyle/>
          <a:p>
            <a:pPr marL="0" lvl="1" indent="0" algn="r">
              <a:buNone/>
            </a:pPr>
            <a:r>
              <a:rPr lang="fr-FR" sz="2400" dirty="0" smtClean="0">
                <a:effectLst/>
              </a:rPr>
              <a:t>Une toiture à </a:t>
            </a:r>
          </a:p>
          <a:p>
            <a:pPr marL="0" lvl="1" indent="0" algn="r">
              <a:buNone/>
            </a:pPr>
            <a:r>
              <a:rPr lang="fr-FR" sz="2400" dirty="0" smtClean="0">
                <a:effectLst/>
              </a:rPr>
              <a:t>Castanet-Tolosan</a:t>
            </a:r>
            <a:endParaRPr lang="fr-FR" sz="2400" dirty="0">
              <a:effectLst/>
            </a:endParaRPr>
          </a:p>
          <a:p>
            <a:pPr lvl="1"/>
            <a:endParaRPr lang="fr-FR" sz="2400" dirty="0"/>
          </a:p>
          <a:p>
            <a:pPr marL="0" lvl="1" indent="0">
              <a:buNone/>
            </a:pPr>
            <a:r>
              <a:rPr lang="fr-FR" sz="2400" dirty="0">
                <a:effectLst/>
              </a:rPr>
              <a:t>36 kWc sur les ateliers municipaux de Labège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497289" y="1997295"/>
            <a:ext cx="4432244" cy="600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Fin 2021 ou début 2022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854" y="2688545"/>
            <a:ext cx="3404681" cy="257715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35" y="4695360"/>
            <a:ext cx="4855925" cy="165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7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</a:t>
            </a:r>
            <a:r>
              <a:rPr lang="fr-FR" dirty="0" smtClean="0"/>
              <a:t>de la 2ème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05280" y="2555248"/>
            <a:ext cx="5967636" cy="855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3200" b="1" i="1" dirty="0"/>
              <a:t>Approbation rapport de Gestion</a:t>
            </a:r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4120" y="1499264"/>
            <a:ext cx="8648914" cy="1582987"/>
          </a:xfrm>
        </p:spPr>
        <p:txBody>
          <a:bodyPr>
            <a:normAutofit fontScale="90000"/>
          </a:bodyPr>
          <a:lstStyle/>
          <a:p>
            <a:r>
              <a:rPr lang="fr-FR" dirty="0"/>
              <a:t>Assemblée </a:t>
            </a:r>
            <a:r>
              <a:rPr lang="fr-FR" dirty="0" smtClean="0"/>
              <a:t>générale mixte du </a:t>
            </a:r>
            <a:r>
              <a:rPr lang="fr-FR" dirty="0" smtClean="0"/>
              <a:t>14 mai 2022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9" y="3517905"/>
            <a:ext cx="5715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3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38868" y="2534577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Approbation des comptes de l'exercice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890376"/>
            <a:ext cx="8712200" cy="180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Admission </a:t>
            </a:r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41 </a:t>
            </a:r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nouveaux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sociétaires depuis </a:t>
            </a:r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l’assemblée générale du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19/09/2020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082800" y="313272"/>
            <a:ext cx="6985000" cy="711199"/>
          </a:xfrm>
        </p:spPr>
        <p:txBody>
          <a:bodyPr>
            <a:normAutofit/>
          </a:bodyPr>
          <a:lstStyle/>
          <a:p>
            <a:r>
              <a:rPr lang="fr-FR" dirty="0"/>
              <a:t>1ère résolution 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886355" y="1868203"/>
            <a:ext cx="7298266" cy="61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>
                <a:solidFill>
                  <a:schemeClr val="bg1"/>
                </a:solidFill>
              </a:rPr>
              <a:t>Admission des nouveaux sociétaires</a:t>
            </a:r>
          </a:p>
        </p:txBody>
      </p:sp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4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64696" y="2083365"/>
            <a:ext cx="8626642" cy="35543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i="1" dirty="0" smtClean="0">
                <a:effectLst/>
              </a:rPr>
              <a:t>Bénéfice hors subvention 7 919€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Mise en réserve </a:t>
            </a:r>
            <a:r>
              <a:rPr lang="fr-FR" dirty="0" smtClean="0">
                <a:effectLst/>
              </a:rPr>
              <a:t>:</a:t>
            </a:r>
          </a:p>
          <a:p>
            <a:pPr marL="457200" lvl="1" indent="0">
              <a:buNone/>
            </a:pPr>
            <a:r>
              <a:rPr lang="fr-FR" dirty="0" smtClean="0">
                <a:effectLst/>
              </a:rPr>
              <a:t>Légale 15% : 			</a:t>
            </a:r>
            <a:r>
              <a:rPr lang="fr-FR" b="1" dirty="0" smtClean="0">
                <a:effectLst/>
              </a:rPr>
              <a:t>1 188 €</a:t>
            </a:r>
          </a:p>
          <a:p>
            <a:pPr marL="457200" lvl="1" indent="0">
              <a:buNone/>
            </a:pPr>
            <a:r>
              <a:rPr lang="fr-FR" dirty="0" smtClean="0">
                <a:effectLst/>
              </a:rPr>
              <a:t>Statutaire 42,5% : 		</a:t>
            </a:r>
            <a:r>
              <a:rPr lang="fr-FR" b="1" dirty="0" smtClean="0">
                <a:effectLst/>
              </a:rPr>
              <a:t>3 366 € </a:t>
            </a:r>
          </a:p>
          <a:p>
            <a:pPr marL="457200" lvl="1" indent="0">
              <a:buNone/>
            </a:pPr>
            <a:r>
              <a:rPr lang="fr-FR" dirty="0" smtClean="0">
                <a:effectLst/>
              </a:rPr>
              <a:t>Autres </a:t>
            </a:r>
            <a:r>
              <a:rPr lang="fr-FR" dirty="0">
                <a:effectLst/>
              </a:rPr>
              <a:t>7,4% : </a:t>
            </a:r>
            <a:r>
              <a:rPr lang="fr-FR" dirty="0" smtClean="0">
                <a:effectLst/>
              </a:rPr>
              <a:t>		</a:t>
            </a:r>
            <a:r>
              <a:rPr lang="fr-FR" dirty="0">
                <a:effectLst/>
              </a:rPr>
              <a:t> </a:t>
            </a:r>
            <a:r>
              <a:rPr lang="fr-FR" dirty="0" smtClean="0">
                <a:effectLst/>
              </a:rPr>
              <a:t>  </a:t>
            </a:r>
            <a:r>
              <a:rPr lang="fr-FR" b="1" dirty="0" smtClean="0">
                <a:effectLst/>
              </a:rPr>
              <a:t>585 </a:t>
            </a:r>
            <a:r>
              <a:rPr lang="fr-FR" b="1" dirty="0">
                <a:effectLst/>
              </a:rPr>
              <a:t>€</a:t>
            </a:r>
          </a:p>
          <a:p>
            <a:pPr marL="0" indent="0">
              <a:buNone/>
            </a:pPr>
            <a:r>
              <a:rPr lang="fr-FR" dirty="0" smtClean="0">
                <a:effectLst/>
              </a:rPr>
              <a:t>Rémunération des parts sociales 35,1 </a:t>
            </a:r>
            <a:r>
              <a:rPr lang="fr-FR" dirty="0">
                <a:effectLst/>
              </a:rPr>
              <a:t>% </a:t>
            </a:r>
            <a:r>
              <a:rPr lang="fr-FR" dirty="0" smtClean="0">
                <a:effectLst/>
              </a:rPr>
              <a:t> :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	</a:t>
            </a:r>
            <a:r>
              <a:rPr lang="fr-FR" dirty="0" smtClean="0">
                <a:effectLst/>
              </a:rPr>
              <a:t>			</a:t>
            </a:r>
            <a:r>
              <a:rPr lang="fr-FR" dirty="0">
                <a:effectLst/>
              </a:rPr>
              <a:t>	</a:t>
            </a:r>
            <a:r>
              <a:rPr lang="fr-FR" b="1" dirty="0" smtClean="0">
                <a:effectLst/>
              </a:rPr>
              <a:t>2 780 €</a:t>
            </a:r>
            <a:endParaRPr lang="fr-FR" dirty="0">
              <a:effectLst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453639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Affectation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5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790339" y="2610469"/>
            <a:ext cx="1548581" cy="15633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i="1" dirty="0"/>
          </a:p>
          <a:p>
            <a:pPr marL="0" indent="0">
              <a:buNone/>
            </a:pPr>
            <a:r>
              <a:rPr lang="fr-FR" sz="4400" i="1" dirty="0"/>
              <a:t>50 €</a:t>
            </a:r>
            <a:endParaRPr lang="fr-FR" sz="44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Valeur de remboursement des parts</a:t>
            </a:r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dirty="0"/>
              <a:t>Vote de la </a:t>
            </a:r>
            <a:r>
              <a:rPr lang="fr-FR" dirty="0" smtClean="0"/>
              <a:t>6 </a:t>
            </a:r>
            <a:r>
              <a:rPr lang="fr-FR" dirty="0" err="1"/>
              <a:t>ème</a:t>
            </a:r>
            <a:r>
              <a:rPr lang="fr-FR" dirty="0"/>
              <a:t> </a:t>
            </a:r>
            <a:r>
              <a:rPr lang="fr-FR" dirty="0" smtClean="0"/>
              <a:t>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3" y="1961535"/>
            <a:ext cx="8712200" cy="38788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>
              <a:effectLst/>
            </a:endParaRPr>
          </a:p>
          <a:p>
            <a:pPr marL="0" indent="0">
              <a:buNone/>
            </a:pP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 smtClean="0">
                <a:effectLst/>
              </a:rPr>
              <a:t>L’assemblée </a:t>
            </a:r>
            <a:r>
              <a:rPr lang="fr-FR" dirty="0">
                <a:effectLst/>
              </a:rPr>
              <a:t>générale constate qu’il n'y a pas eu de convention réglementée en 2020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330249" y="1118707"/>
            <a:ext cx="5171221" cy="458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Conventions réglementées</a:t>
            </a:r>
          </a:p>
        </p:txBody>
      </p:sp>
    </p:spTree>
    <p:extLst>
      <p:ext uri="{BB962C8B-B14F-4D97-AF65-F5344CB8AC3E}">
        <p14:creationId xmlns:p14="http://schemas.microsoft.com/office/powerpoint/2010/main" val="141270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7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6" y="1583267"/>
            <a:ext cx="8923867" cy="4257148"/>
          </a:xfrm>
        </p:spPr>
        <p:txBody>
          <a:bodyPr/>
          <a:lstStyle/>
          <a:p>
            <a:pPr marL="0" indent="0">
              <a:buNone/>
            </a:pPr>
            <a:endParaRPr lang="fr-FR" i="1" dirty="0"/>
          </a:p>
          <a:p>
            <a:pPr marL="0" indent="0" algn="ctr">
              <a:buNone/>
            </a:pPr>
            <a:r>
              <a:rPr lang="fr-FR" b="1" dirty="0"/>
              <a:t>Augmentation du capital de </a:t>
            </a:r>
            <a:endParaRPr lang="fr-FR" b="1" dirty="0" smtClean="0"/>
          </a:p>
          <a:p>
            <a:pPr marL="0" indent="0" algn="ctr">
              <a:buNone/>
            </a:pPr>
            <a:r>
              <a:rPr lang="fr-FR" dirty="0" smtClean="0"/>
              <a:t>84 600 à 139 000 €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/>
              <a:t>Soit un variation de 54 400 €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298781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9651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8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69334" y="1331125"/>
            <a:ext cx="8890000" cy="1462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Orientation générale de la coopérative pour les futurs projets</a:t>
            </a:r>
            <a:endParaRPr lang="fr-FR" sz="3200" b="1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162905" y="3674533"/>
            <a:ext cx="8745166" cy="1684867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 smtClean="0">
                <a:effectLst/>
              </a:rPr>
              <a:t>……  le </a:t>
            </a:r>
            <a:r>
              <a:rPr lang="fr-FR" dirty="0">
                <a:effectLst/>
              </a:rPr>
              <a:t>conseil coopératif structurera la société en groupes de travail afin de mieux identifier et répartir les tâches.</a:t>
            </a:r>
          </a:p>
        </p:txBody>
      </p:sp>
    </p:spTree>
    <p:extLst>
      <p:ext uri="{BB962C8B-B14F-4D97-AF65-F5344CB8AC3E}">
        <p14:creationId xmlns:p14="http://schemas.microsoft.com/office/powerpoint/2010/main" val="2068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6625199" y="5889107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Groupes de travail</a:t>
            </a:r>
            <a:endParaRPr lang="fr-FR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EA2B257-8F2A-E640-BE8E-305544D029E5}"/>
              </a:ext>
            </a:extLst>
          </p:cNvPr>
          <p:cNvSpPr/>
          <p:nvPr/>
        </p:nvSpPr>
        <p:spPr>
          <a:xfrm>
            <a:off x="131732" y="1508700"/>
            <a:ext cx="1218332" cy="5190315"/>
          </a:xfrm>
          <a:prstGeom prst="rect">
            <a:avLst/>
          </a:prstGeom>
          <a:solidFill>
            <a:srgbClr val="D25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Communication</a:t>
            </a:r>
            <a:endParaRPr lang="fr-FR" sz="1300" b="1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7480541-B589-304D-AE55-D030444882F7}"/>
              </a:ext>
            </a:extLst>
          </p:cNvPr>
          <p:cNvSpPr/>
          <p:nvPr/>
        </p:nvSpPr>
        <p:spPr>
          <a:xfrm>
            <a:off x="141247" y="1243565"/>
            <a:ext cx="1208817" cy="2055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Groupes de travail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703E82B-2D88-B14A-9025-0DD8A8177B0E}"/>
              </a:ext>
            </a:extLst>
          </p:cNvPr>
          <p:cNvSpPr/>
          <p:nvPr/>
        </p:nvSpPr>
        <p:spPr>
          <a:xfrm>
            <a:off x="1373818" y="1243565"/>
            <a:ext cx="2544065" cy="2055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Tâches 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4DD1225-C4F2-5C4E-84DB-B124F0E7A8F5}"/>
              </a:ext>
            </a:extLst>
          </p:cNvPr>
          <p:cNvSpPr/>
          <p:nvPr/>
        </p:nvSpPr>
        <p:spPr>
          <a:xfrm>
            <a:off x="4027467" y="1237734"/>
            <a:ext cx="2633674" cy="2057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Mission 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84D21F63-FE95-B74F-AFF3-D403B96648B4}"/>
              </a:ext>
            </a:extLst>
          </p:cNvPr>
          <p:cNvSpPr/>
          <p:nvPr/>
        </p:nvSpPr>
        <p:spPr>
          <a:xfrm>
            <a:off x="6911268" y="1236468"/>
            <a:ext cx="2053451" cy="2055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Temps </a:t>
            </a:r>
          </a:p>
        </p:txBody>
      </p:sp>
      <p:sp>
        <p:nvSpPr>
          <p:cNvPr id="91" name="Flèche vers la droite 91">
            <a:extLst>
              <a:ext uri="{FF2B5EF4-FFF2-40B4-BE49-F238E27FC236}">
                <a16:creationId xmlns:a16="http://schemas.microsoft.com/office/drawing/2014/main" id="{1071B62F-8441-7B45-B26C-A02B35254167}"/>
              </a:ext>
            </a:extLst>
          </p:cNvPr>
          <p:cNvSpPr/>
          <p:nvPr/>
        </p:nvSpPr>
        <p:spPr>
          <a:xfrm>
            <a:off x="1397101" y="3488579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Assurer les mises à jour du site web et son développement 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376B6D6-70B5-4340-8CDF-BC39D9268E80}"/>
              </a:ext>
            </a:extLst>
          </p:cNvPr>
          <p:cNvSpPr/>
          <p:nvPr/>
        </p:nvSpPr>
        <p:spPr>
          <a:xfrm>
            <a:off x="6948071" y="3482022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Suivant besoin pour 2 personnes </a:t>
            </a:r>
          </a:p>
        </p:txBody>
      </p:sp>
      <p:sp>
        <p:nvSpPr>
          <p:cNvPr id="93" name="Rectangle : coins arrondis 108">
            <a:extLst>
              <a:ext uri="{FF2B5EF4-FFF2-40B4-BE49-F238E27FC236}">
                <a16:creationId xmlns:a16="http://schemas.microsoft.com/office/drawing/2014/main" id="{86C35DD7-5C85-6647-8B1C-435E1A9E249E}"/>
              </a:ext>
            </a:extLst>
          </p:cNvPr>
          <p:cNvSpPr/>
          <p:nvPr/>
        </p:nvSpPr>
        <p:spPr>
          <a:xfrm>
            <a:off x="4065577" y="3482022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Maintenir le site existant</a:t>
            </a:r>
            <a:br>
              <a:rPr lang="fr-FR" sz="1100" dirty="0"/>
            </a:br>
            <a:r>
              <a:rPr lang="fr-FR" sz="1100" dirty="0"/>
              <a:t>en utilisant l’administration à distance </a:t>
            </a:r>
          </a:p>
        </p:txBody>
      </p:sp>
      <p:sp>
        <p:nvSpPr>
          <p:cNvPr id="94" name="Flèche droite rayée 93">
            <a:extLst>
              <a:ext uri="{FF2B5EF4-FFF2-40B4-BE49-F238E27FC236}">
                <a16:creationId xmlns:a16="http://schemas.microsoft.com/office/drawing/2014/main" id="{856CF2EF-8259-BD4C-815F-62F8C87A04CB}"/>
              </a:ext>
            </a:extLst>
          </p:cNvPr>
          <p:cNvSpPr/>
          <p:nvPr/>
        </p:nvSpPr>
        <p:spPr>
          <a:xfrm>
            <a:off x="6709481" y="3621460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8297C6E-D1DF-834E-B991-C9EC6D088CB3}"/>
              </a:ext>
            </a:extLst>
          </p:cNvPr>
          <p:cNvSpPr/>
          <p:nvPr/>
        </p:nvSpPr>
        <p:spPr>
          <a:xfrm>
            <a:off x="6911268" y="1508700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Veille, partage d’infos hebdomadaires répartie sur 2 à 3 personnes</a:t>
            </a:r>
          </a:p>
        </p:txBody>
      </p:sp>
      <p:sp>
        <p:nvSpPr>
          <p:cNvPr id="96" name="Rectangle : coins arrondis 102">
            <a:extLst>
              <a:ext uri="{FF2B5EF4-FFF2-40B4-BE49-F238E27FC236}">
                <a16:creationId xmlns:a16="http://schemas.microsoft.com/office/drawing/2014/main" id="{B924336C-10B5-784B-A781-567A8AA3B8AB}"/>
              </a:ext>
            </a:extLst>
          </p:cNvPr>
          <p:cNvSpPr/>
          <p:nvPr/>
        </p:nvSpPr>
        <p:spPr>
          <a:xfrm>
            <a:off x="4028774" y="1508700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100" dirty="0">
                <a:solidFill>
                  <a:schemeClr val="bg1"/>
                </a:solidFill>
              </a:rPr>
              <a:t>Animer</a:t>
            </a:r>
            <a:r>
              <a:rPr lang="fr-FR" sz="1100" b="1" dirty="0">
                <a:solidFill>
                  <a:schemeClr val="bg1"/>
                </a:solidFill>
              </a:rPr>
              <a:t> </a:t>
            </a:r>
            <a:r>
              <a:rPr lang="fr-FR" sz="1100" dirty="0">
                <a:solidFill>
                  <a:schemeClr val="bg1"/>
                </a:solidFill>
              </a:rPr>
              <a:t>Facebook, Twitter, Instagram …</a:t>
            </a:r>
          </a:p>
        </p:txBody>
      </p:sp>
      <p:sp>
        <p:nvSpPr>
          <p:cNvPr id="97" name="Flèche droite rayée 96">
            <a:extLst>
              <a:ext uri="{FF2B5EF4-FFF2-40B4-BE49-F238E27FC236}">
                <a16:creationId xmlns:a16="http://schemas.microsoft.com/office/drawing/2014/main" id="{F5510984-AA48-2B43-8AA3-1AE0FB536D0B}"/>
              </a:ext>
            </a:extLst>
          </p:cNvPr>
          <p:cNvSpPr/>
          <p:nvPr/>
        </p:nvSpPr>
        <p:spPr>
          <a:xfrm>
            <a:off x="6672678" y="1648138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98" name="Flèche vers la droite 130">
            <a:extLst>
              <a:ext uri="{FF2B5EF4-FFF2-40B4-BE49-F238E27FC236}">
                <a16:creationId xmlns:a16="http://schemas.microsoft.com/office/drawing/2014/main" id="{742F64C8-211B-1248-840F-A41AFAF5D853}"/>
              </a:ext>
            </a:extLst>
          </p:cNvPr>
          <p:cNvSpPr/>
          <p:nvPr/>
        </p:nvSpPr>
        <p:spPr>
          <a:xfrm>
            <a:off x="1427617" y="1515257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Rendre </a:t>
            </a:r>
            <a:r>
              <a:rPr lang="fr-FR" sz="1100" b="1" dirty="0" err="1"/>
              <a:t>Icéa</a:t>
            </a:r>
            <a:r>
              <a:rPr lang="fr-FR" sz="1100" b="1" dirty="0"/>
              <a:t> visible sur les réseaux sociaux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7BCC5A13-D44C-154E-A442-08D9AEBC9348}"/>
              </a:ext>
            </a:extLst>
          </p:cNvPr>
          <p:cNvSpPr/>
          <p:nvPr/>
        </p:nvSpPr>
        <p:spPr>
          <a:xfrm>
            <a:off x="6911268" y="2166475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1 à 2 h hebdomadaires modulés selon actualité pour 2 personnes </a:t>
            </a:r>
          </a:p>
        </p:txBody>
      </p:sp>
      <p:sp>
        <p:nvSpPr>
          <p:cNvPr id="100" name="Rectangle : coins arrondis 104">
            <a:extLst>
              <a:ext uri="{FF2B5EF4-FFF2-40B4-BE49-F238E27FC236}">
                <a16:creationId xmlns:a16="http://schemas.microsoft.com/office/drawing/2014/main" id="{2E201FCD-DB08-294C-9397-216CA5BA104C}"/>
              </a:ext>
            </a:extLst>
          </p:cNvPr>
          <p:cNvSpPr/>
          <p:nvPr/>
        </p:nvSpPr>
        <p:spPr>
          <a:xfrm>
            <a:off x="4028774" y="2166474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Entretenir un réseau médias, rédiger des communiqués de presse, lettres d’info, emails…</a:t>
            </a:r>
          </a:p>
        </p:txBody>
      </p:sp>
      <p:sp>
        <p:nvSpPr>
          <p:cNvPr id="101" name="Flèche droite rayée 100">
            <a:extLst>
              <a:ext uri="{FF2B5EF4-FFF2-40B4-BE49-F238E27FC236}">
                <a16:creationId xmlns:a16="http://schemas.microsoft.com/office/drawing/2014/main" id="{B35ABAEA-FD7C-7846-9047-B17DD609B32A}"/>
              </a:ext>
            </a:extLst>
          </p:cNvPr>
          <p:cNvSpPr/>
          <p:nvPr/>
        </p:nvSpPr>
        <p:spPr>
          <a:xfrm>
            <a:off x="6672678" y="2305913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102" name="Flèche vers la droite 131">
            <a:extLst>
              <a:ext uri="{FF2B5EF4-FFF2-40B4-BE49-F238E27FC236}">
                <a16:creationId xmlns:a16="http://schemas.microsoft.com/office/drawing/2014/main" id="{97ABF46E-E712-BD44-8CDC-15516E15BABC}"/>
              </a:ext>
            </a:extLst>
          </p:cNvPr>
          <p:cNvSpPr/>
          <p:nvPr/>
        </p:nvSpPr>
        <p:spPr>
          <a:xfrm>
            <a:off x="1427617" y="2173032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Rendre </a:t>
            </a:r>
            <a:r>
              <a:rPr lang="fr-FR" sz="1100" b="1" dirty="0" err="1"/>
              <a:t>Icéa</a:t>
            </a:r>
            <a:r>
              <a:rPr lang="fr-FR" sz="1100" b="1" dirty="0"/>
              <a:t> visible dans les médias 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F5379610-F8D5-9047-9D7C-98565CD4BC40}"/>
              </a:ext>
            </a:extLst>
          </p:cNvPr>
          <p:cNvSpPr/>
          <p:nvPr/>
        </p:nvSpPr>
        <p:spPr>
          <a:xfrm>
            <a:off x="6922978" y="2824248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Veille régulière pour 2 à 3 personnes</a:t>
            </a:r>
          </a:p>
        </p:txBody>
      </p:sp>
      <p:sp>
        <p:nvSpPr>
          <p:cNvPr id="104" name="Rectangle : coins arrondis 106">
            <a:extLst>
              <a:ext uri="{FF2B5EF4-FFF2-40B4-BE49-F238E27FC236}">
                <a16:creationId xmlns:a16="http://schemas.microsoft.com/office/drawing/2014/main" id="{B83DB72D-CE7B-BF48-9EF7-EE18F33536DE}"/>
              </a:ext>
            </a:extLst>
          </p:cNvPr>
          <p:cNvSpPr/>
          <p:nvPr/>
        </p:nvSpPr>
        <p:spPr>
          <a:xfrm>
            <a:off x="4040484" y="2824248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Utiliser les réseaux sociaux, les médias, le site internet, faire du démarchage direct </a:t>
            </a:r>
          </a:p>
        </p:txBody>
      </p:sp>
      <p:sp>
        <p:nvSpPr>
          <p:cNvPr id="105" name="Flèche droite rayée 104">
            <a:extLst>
              <a:ext uri="{FF2B5EF4-FFF2-40B4-BE49-F238E27FC236}">
                <a16:creationId xmlns:a16="http://schemas.microsoft.com/office/drawing/2014/main" id="{3E838B11-D646-794A-8B4F-04A59B0E1D23}"/>
              </a:ext>
            </a:extLst>
          </p:cNvPr>
          <p:cNvSpPr/>
          <p:nvPr/>
        </p:nvSpPr>
        <p:spPr>
          <a:xfrm>
            <a:off x="6684388" y="2963686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106" name="Flèche vers la droite 132">
            <a:extLst>
              <a:ext uri="{FF2B5EF4-FFF2-40B4-BE49-F238E27FC236}">
                <a16:creationId xmlns:a16="http://schemas.microsoft.com/office/drawing/2014/main" id="{BD0727AE-BD25-0749-B78F-64BA9F387CC0}"/>
              </a:ext>
            </a:extLst>
          </p:cNvPr>
          <p:cNvSpPr/>
          <p:nvPr/>
        </p:nvSpPr>
        <p:spPr>
          <a:xfrm>
            <a:off x="1427617" y="2830805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Se faire connaitre des collectivités, des entreprises 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0F39E6AA-5DDD-DF4D-9638-098F682F340F}"/>
              </a:ext>
            </a:extLst>
          </p:cNvPr>
          <p:cNvSpPr/>
          <p:nvPr/>
        </p:nvSpPr>
        <p:spPr>
          <a:xfrm>
            <a:off x="6948071" y="4139796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Veille, partage d’infos hebdomadaires répartie sur 2 à 3 personnes</a:t>
            </a:r>
          </a:p>
        </p:txBody>
      </p:sp>
      <p:sp>
        <p:nvSpPr>
          <p:cNvPr id="108" name="Rectangle : coins arrondis 110">
            <a:extLst>
              <a:ext uri="{FF2B5EF4-FFF2-40B4-BE49-F238E27FC236}">
                <a16:creationId xmlns:a16="http://schemas.microsoft.com/office/drawing/2014/main" id="{C48698EF-C3D5-5C4C-9773-625164827D55}"/>
              </a:ext>
            </a:extLst>
          </p:cNvPr>
          <p:cNvSpPr/>
          <p:nvPr/>
        </p:nvSpPr>
        <p:spPr>
          <a:xfrm>
            <a:off x="4065577" y="4185696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Rédiger des, lettres d’info, emails</a:t>
            </a:r>
            <a:br>
              <a:rPr lang="fr-FR" sz="1100" dirty="0"/>
            </a:br>
            <a:r>
              <a:rPr lang="fr-FR" sz="1100" dirty="0"/>
              <a:t>Organiser des apéro des sociétaires</a:t>
            </a:r>
          </a:p>
        </p:txBody>
      </p:sp>
      <p:sp>
        <p:nvSpPr>
          <p:cNvPr id="109" name="Flèche droite rayée 108">
            <a:extLst>
              <a:ext uri="{FF2B5EF4-FFF2-40B4-BE49-F238E27FC236}">
                <a16:creationId xmlns:a16="http://schemas.microsoft.com/office/drawing/2014/main" id="{F373D2C3-6CCD-214A-8342-DB74585D9E80}"/>
              </a:ext>
            </a:extLst>
          </p:cNvPr>
          <p:cNvSpPr/>
          <p:nvPr/>
        </p:nvSpPr>
        <p:spPr>
          <a:xfrm>
            <a:off x="6709481" y="4325134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110" name="Flèche vers la droite 133">
            <a:extLst>
              <a:ext uri="{FF2B5EF4-FFF2-40B4-BE49-F238E27FC236}">
                <a16:creationId xmlns:a16="http://schemas.microsoft.com/office/drawing/2014/main" id="{FD17695A-0E7D-5248-AC15-A16862D68C4A}"/>
              </a:ext>
            </a:extLst>
          </p:cNvPr>
          <p:cNvSpPr/>
          <p:nvPr/>
        </p:nvSpPr>
        <p:spPr>
          <a:xfrm>
            <a:off x="1397101" y="4192253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Animer le sociétariat 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F0A9B99A-63EA-2841-B0CE-D7FE762E5060}"/>
              </a:ext>
            </a:extLst>
          </p:cNvPr>
          <p:cNvSpPr/>
          <p:nvPr/>
        </p:nvSpPr>
        <p:spPr>
          <a:xfrm>
            <a:off x="6973165" y="4843470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Travail régulier pour 3 ou 4 personnes puis travail ponctuel pour plusieurs</a:t>
            </a:r>
          </a:p>
        </p:txBody>
      </p:sp>
      <p:sp>
        <p:nvSpPr>
          <p:cNvPr id="112" name="Rectangle : coins arrondis 112">
            <a:extLst>
              <a:ext uri="{FF2B5EF4-FFF2-40B4-BE49-F238E27FC236}">
                <a16:creationId xmlns:a16="http://schemas.microsoft.com/office/drawing/2014/main" id="{5398E3EF-6966-0E46-A713-57D6C7339D5E}"/>
              </a:ext>
            </a:extLst>
          </p:cNvPr>
          <p:cNvSpPr/>
          <p:nvPr/>
        </p:nvSpPr>
        <p:spPr>
          <a:xfrm>
            <a:off x="4090671" y="4843470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Organiser : ciné-débat, conférences, fêtes des énergies, cafés citoyens,… </a:t>
            </a:r>
          </a:p>
        </p:txBody>
      </p:sp>
      <p:sp>
        <p:nvSpPr>
          <p:cNvPr id="113" name="Flèche droite rayée 112">
            <a:extLst>
              <a:ext uri="{FF2B5EF4-FFF2-40B4-BE49-F238E27FC236}">
                <a16:creationId xmlns:a16="http://schemas.microsoft.com/office/drawing/2014/main" id="{A4AE8931-3444-A84E-8C1C-3EA1B509EBE7}"/>
              </a:ext>
            </a:extLst>
          </p:cNvPr>
          <p:cNvSpPr/>
          <p:nvPr/>
        </p:nvSpPr>
        <p:spPr>
          <a:xfrm>
            <a:off x="6734575" y="4982908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114" name="Flèche vers la droite 134">
            <a:extLst>
              <a:ext uri="{FF2B5EF4-FFF2-40B4-BE49-F238E27FC236}">
                <a16:creationId xmlns:a16="http://schemas.microsoft.com/office/drawing/2014/main" id="{CE9EDA97-D413-AD4F-AF0E-E03BB6164C18}"/>
              </a:ext>
            </a:extLst>
          </p:cNvPr>
          <p:cNvSpPr/>
          <p:nvPr/>
        </p:nvSpPr>
        <p:spPr>
          <a:xfrm>
            <a:off x="1397101" y="4850027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Créer des événements grand public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29C786C-C5B6-5B4D-BF4B-D95BED7F8191}"/>
              </a:ext>
            </a:extLst>
          </p:cNvPr>
          <p:cNvSpPr/>
          <p:nvPr/>
        </p:nvSpPr>
        <p:spPr>
          <a:xfrm>
            <a:off x="6973165" y="5501244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Travail régulier pour 2 personnes et ponctuel pour plusieurs personnes </a:t>
            </a:r>
          </a:p>
        </p:txBody>
      </p:sp>
      <p:sp>
        <p:nvSpPr>
          <p:cNvPr id="116" name="Rectangle : coins arrondis 123">
            <a:extLst>
              <a:ext uri="{FF2B5EF4-FFF2-40B4-BE49-F238E27FC236}">
                <a16:creationId xmlns:a16="http://schemas.microsoft.com/office/drawing/2014/main" id="{B3CD8862-4F82-734A-9C78-076BC929D4E6}"/>
              </a:ext>
            </a:extLst>
          </p:cNvPr>
          <p:cNvSpPr/>
          <p:nvPr/>
        </p:nvSpPr>
        <p:spPr>
          <a:xfrm>
            <a:off x="4090671" y="5501244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Faire des présentations publiques </a:t>
            </a:r>
            <a:br>
              <a:rPr lang="fr-FR" sz="1100" dirty="0"/>
            </a:br>
            <a:r>
              <a:rPr lang="fr-FR" sz="1100" dirty="0"/>
              <a:t>Animer des ateliers dans les écoles</a:t>
            </a:r>
            <a:br>
              <a:rPr lang="fr-FR" sz="1100" dirty="0"/>
            </a:br>
            <a:r>
              <a:rPr lang="fr-FR" sz="1100" dirty="0"/>
              <a:t>Animer des conférences </a:t>
            </a:r>
            <a:r>
              <a:rPr lang="fr-FR" sz="1100" dirty="0" err="1"/>
              <a:t>etc</a:t>
            </a:r>
            <a:endParaRPr lang="fr-FR" sz="1100" dirty="0"/>
          </a:p>
        </p:txBody>
      </p:sp>
      <p:sp>
        <p:nvSpPr>
          <p:cNvPr id="117" name="Flèche droite rayée 116">
            <a:extLst>
              <a:ext uri="{FF2B5EF4-FFF2-40B4-BE49-F238E27FC236}">
                <a16:creationId xmlns:a16="http://schemas.microsoft.com/office/drawing/2014/main" id="{9FD51D20-AA19-854D-BFB4-EF89F73B70AA}"/>
              </a:ext>
            </a:extLst>
          </p:cNvPr>
          <p:cNvSpPr/>
          <p:nvPr/>
        </p:nvSpPr>
        <p:spPr>
          <a:xfrm>
            <a:off x="6734575" y="5640682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118" name="Flèche vers la droite 135">
            <a:extLst>
              <a:ext uri="{FF2B5EF4-FFF2-40B4-BE49-F238E27FC236}">
                <a16:creationId xmlns:a16="http://schemas.microsoft.com/office/drawing/2014/main" id="{130C69D8-1E3A-8640-B023-140723F84774}"/>
              </a:ext>
            </a:extLst>
          </p:cNvPr>
          <p:cNvSpPr/>
          <p:nvPr/>
        </p:nvSpPr>
        <p:spPr>
          <a:xfrm>
            <a:off x="1397101" y="5507801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Sensibiliser à la transition énergétique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A41AF933-DDBF-A847-8500-27B858304441}"/>
              </a:ext>
            </a:extLst>
          </p:cNvPr>
          <p:cNvSpPr/>
          <p:nvPr/>
        </p:nvSpPr>
        <p:spPr>
          <a:xfrm>
            <a:off x="6973165" y="6159015"/>
            <a:ext cx="2086169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100" dirty="0">
                <a:solidFill>
                  <a:schemeClr val="tx1"/>
                </a:solidFill>
              </a:rPr>
              <a:t>Veille régulière pour 2 personnes et mobilisation ponctuelle pour plusieurs </a:t>
            </a:r>
          </a:p>
        </p:txBody>
      </p:sp>
      <p:sp>
        <p:nvSpPr>
          <p:cNvPr id="120" name="Rectangle : coins arrondis 128">
            <a:extLst>
              <a:ext uri="{FF2B5EF4-FFF2-40B4-BE49-F238E27FC236}">
                <a16:creationId xmlns:a16="http://schemas.microsoft.com/office/drawing/2014/main" id="{5F8E5A1B-3202-EB4C-B7A2-D936A47B1BBF}"/>
              </a:ext>
            </a:extLst>
          </p:cNvPr>
          <p:cNvSpPr/>
          <p:nvPr/>
        </p:nvSpPr>
        <p:spPr>
          <a:xfrm>
            <a:off x="4090671" y="6159015"/>
            <a:ext cx="2633674" cy="540000"/>
          </a:xfrm>
          <a:prstGeom prst="roundRect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Identifié les évènements intéressant et organiser la participation : stands, présentation </a:t>
            </a:r>
            <a:r>
              <a:rPr lang="fr-FR" sz="1100" dirty="0" err="1"/>
              <a:t>etc</a:t>
            </a:r>
            <a:endParaRPr lang="fr-FR" sz="1100" dirty="0"/>
          </a:p>
        </p:txBody>
      </p:sp>
      <p:sp>
        <p:nvSpPr>
          <p:cNvPr id="121" name="Flèche droite rayée 120">
            <a:extLst>
              <a:ext uri="{FF2B5EF4-FFF2-40B4-BE49-F238E27FC236}">
                <a16:creationId xmlns:a16="http://schemas.microsoft.com/office/drawing/2014/main" id="{3DB54919-8525-C847-953E-DE5176A399A2}"/>
              </a:ext>
            </a:extLst>
          </p:cNvPr>
          <p:cNvSpPr/>
          <p:nvPr/>
        </p:nvSpPr>
        <p:spPr>
          <a:xfrm>
            <a:off x="6734575" y="6298453"/>
            <a:ext cx="248820" cy="126125"/>
          </a:xfrm>
          <a:prstGeom prst="stripedRightArrow">
            <a:avLst/>
          </a:prstGeom>
          <a:solidFill>
            <a:srgbClr val="F06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122" name="Flèche vers la droite 136">
            <a:extLst>
              <a:ext uri="{FF2B5EF4-FFF2-40B4-BE49-F238E27FC236}">
                <a16:creationId xmlns:a16="http://schemas.microsoft.com/office/drawing/2014/main" id="{65CCEC5E-BAF0-D340-9858-3A4630234686}"/>
              </a:ext>
            </a:extLst>
          </p:cNvPr>
          <p:cNvSpPr/>
          <p:nvPr/>
        </p:nvSpPr>
        <p:spPr>
          <a:xfrm>
            <a:off x="1397101" y="6165572"/>
            <a:ext cx="2544067" cy="540000"/>
          </a:xfrm>
          <a:prstGeom prst="rightArrow">
            <a:avLst>
              <a:gd name="adj1" fmla="val 65795"/>
              <a:gd name="adj2" fmla="val 50000"/>
            </a:avLst>
          </a:prstGeom>
          <a:ln>
            <a:solidFill>
              <a:srgbClr val="D254A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Représenter </a:t>
            </a:r>
            <a:r>
              <a:rPr lang="fr-FR" sz="1100" b="1" dirty="0" err="1"/>
              <a:t>Icéa</a:t>
            </a:r>
            <a:r>
              <a:rPr lang="fr-FR" sz="1100" b="1" dirty="0"/>
              <a:t> lors d’événements</a:t>
            </a:r>
          </a:p>
        </p:txBody>
      </p:sp>
    </p:spTree>
    <p:extLst>
      <p:ext uri="{BB962C8B-B14F-4D97-AF65-F5344CB8AC3E}">
        <p14:creationId xmlns:p14="http://schemas.microsoft.com/office/powerpoint/2010/main" val="163834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6639407" y="5848503"/>
            <a:ext cx="2129883" cy="36339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Groupes de </a:t>
            </a:r>
            <a:r>
              <a:rPr lang="fr-FR" dirty="0" smtClean="0"/>
              <a:t>travail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A2B257-8F2A-E640-BE8E-305544D029E5}"/>
              </a:ext>
            </a:extLst>
          </p:cNvPr>
          <p:cNvSpPr/>
          <p:nvPr/>
        </p:nvSpPr>
        <p:spPr>
          <a:xfrm>
            <a:off x="357472" y="1622524"/>
            <a:ext cx="1188578" cy="201094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Technique</a:t>
            </a:r>
            <a:endParaRPr lang="fr-FR" sz="105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480541-B589-304D-AE55-D030444882F7}"/>
              </a:ext>
            </a:extLst>
          </p:cNvPr>
          <p:cNvSpPr/>
          <p:nvPr/>
        </p:nvSpPr>
        <p:spPr>
          <a:xfrm>
            <a:off x="366987" y="1348791"/>
            <a:ext cx="1188578" cy="2045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Groupes de travail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03E82B-2D88-B14A-9025-0DD8A8177B0E}"/>
              </a:ext>
            </a:extLst>
          </p:cNvPr>
          <p:cNvSpPr/>
          <p:nvPr/>
        </p:nvSpPr>
        <p:spPr>
          <a:xfrm>
            <a:off x="1596638" y="1348791"/>
            <a:ext cx="2481936" cy="20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Tâches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DD1225-C4F2-5C4E-84DB-B124F0E7A8F5}"/>
              </a:ext>
            </a:extLst>
          </p:cNvPr>
          <p:cNvSpPr/>
          <p:nvPr/>
        </p:nvSpPr>
        <p:spPr>
          <a:xfrm>
            <a:off x="4101489" y="1342961"/>
            <a:ext cx="2579335" cy="2047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Mission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D21F63-FE95-B74F-AFF3-D403B96648B4}"/>
              </a:ext>
            </a:extLst>
          </p:cNvPr>
          <p:cNvSpPr/>
          <p:nvPr/>
        </p:nvSpPr>
        <p:spPr>
          <a:xfrm>
            <a:off x="6819116" y="1348791"/>
            <a:ext cx="2035222" cy="20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Temps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B832BD9-F48D-404A-8F54-258C9CD0299A}"/>
              </a:ext>
            </a:extLst>
          </p:cNvPr>
          <p:cNvGrpSpPr/>
          <p:nvPr/>
        </p:nvGrpSpPr>
        <p:grpSpPr>
          <a:xfrm>
            <a:off x="1639367" y="1618788"/>
            <a:ext cx="7384953" cy="537442"/>
            <a:chOff x="1656038" y="1972215"/>
            <a:chExt cx="7133632" cy="5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297C6E-D1DF-834E-B991-C9EC6D088CB3}"/>
                </a:ext>
              </a:extLst>
            </p:cNvPr>
            <p:cNvSpPr/>
            <p:nvPr/>
          </p:nvSpPr>
          <p:spPr>
            <a:xfrm>
              <a:off x="6823710" y="1972215"/>
              <a:ext cx="1965960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050" dirty="0">
                  <a:solidFill>
                    <a:schemeClr val="tx1"/>
                  </a:solidFill>
                </a:rPr>
                <a:t>Travail régulier à 3 à 4 personnes</a:t>
              </a:r>
            </a:p>
          </p:txBody>
        </p:sp>
        <p:sp>
          <p:nvSpPr>
            <p:cNvPr id="12" name="Rectangle : coins arrondis 102">
              <a:extLst>
                <a:ext uri="{FF2B5EF4-FFF2-40B4-BE49-F238E27FC236}">
                  <a16:creationId xmlns:a16="http://schemas.microsoft.com/office/drawing/2014/main" id="{B924336C-10B5-784B-A781-567A8AA3B8AB}"/>
                </a:ext>
              </a:extLst>
            </p:cNvPr>
            <p:cNvSpPr/>
            <p:nvPr/>
          </p:nvSpPr>
          <p:spPr>
            <a:xfrm>
              <a:off x="4107311" y="1972215"/>
              <a:ext cx="2481917" cy="540000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FR" sz="1050" dirty="0">
                  <a:solidFill>
                    <a:schemeClr val="bg1"/>
                  </a:solidFill>
                </a:rPr>
                <a:t>Pré-étude de faisabilité suivi du dossier jusqu’à la mise en service</a:t>
              </a:r>
            </a:p>
          </p:txBody>
        </p:sp>
        <p:sp>
          <p:nvSpPr>
            <p:cNvPr id="13" name="Flèche droite rayée 12">
              <a:extLst>
                <a:ext uri="{FF2B5EF4-FFF2-40B4-BE49-F238E27FC236}">
                  <a16:creationId xmlns:a16="http://schemas.microsoft.com/office/drawing/2014/main" id="{F5510984-AA48-2B43-8AA3-1AE0FB536D0B}"/>
                </a:ext>
              </a:extLst>
            </p:cNvPr>
            <p:cNvSpPr/>
            <p:nvPr/>
          </p:nvSpPr>
          <p:spPr>
            <a:xfrm>
              <a:off x="6598869" y="2179153"/>
              <a:ext cx="234482" cy="126125"/>
            </a:xfrm>
            <a:prstGeom prst="stripedRightArrow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4" name="Flèche vers la droite 130">
              <a:extLst>
                <a:ext uri="{FF2B5EF4-FFF2-40B4-BE49-F238E27FC236}">
                  <a16:creationId xmlns:a16="http://schemas.microsoft.com/office/drawing/2014/main" id="{742F64C8-211B-1248-840F-A41AFAF5D853}"/>
                </a:ext>
              </a:extLst>
            </p:cNvPr>
            <p:cNvSpPr/>
            <p:nvPr/>
          </p:nvSpPr>
          <p:spPr>
            <a:xfrm>
              <a:off x="1656038" y="1972215"/>
              <a:ext cx="2397473" cy="540000"/>
            </a:xfrm>
            <a:prstGeom prst="rightArrow">
              <a:avLst>
                <a:gd name="adj1" fmla="val 65795"/>
                <a:gd name="adj2" fmla="val 50000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b="1" dirty="0"/>
                <a:t>Etudes techniques des nouvelles installations 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38E9E40-8A1D-474C-AC32-D57E44BA2BAB}"/>
              </a:ext>
            </a:extLst>
          </p:cNvPr>
          <p:cNvGrpSpPr/>
          <p:nvPr/>
        </p:nvGrpSpPr>
        <p:grpSpPr>
          <a:xfrm>
            <a:off x="1639367" y="2245760"/>
            <a:ext cx="7384953" cy="644930"/>
            <a:chOff x="1656038" y="2436268"/>
            <a:chExt cx="7133632" cy="64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BCC5A13-D44C-154E-A442-08D9AEBC9348}"/>
                </a:ext>
              </a:extLst>
            </p:cNvPr>
            <p:cNvSpPr/>
            <p:nvPr/>
          </p:nvSpPr>
          <p:spPr>
            <a:xfrm>
              <a:off x="6823710" y="2492720"/>
              <a:ext cx="1965960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050" dirty="0">
                  <a:solidFill>
                    <a:schemeClr val="tx1"/>
                  </a:solidFill>
                </a:rPr>
                <a:t>Veille régulière et actions ponctuelles pour 2 personnes </a:t>
              </a:r>
            </a:p>
          </p:txBody>
        </p:sp>
        <p:sp>
          <p:nvSpPr>
            <p:cNvPr id="17" name="Rectangle : coins arrondis 104">
              <a:extLst>
                <a:ext uri="{FF2B5EF4-FFF2-40B4-BE49-F238E27FC236}">
                  <a16:creationId xmlns:a16="http://schemas.microsoft.com/office/drawing/2014/main" id="{2E201FCD-DB08-294C-9397-216CA5BA104C}"/>
                </a:ext>
              </a:extLst>
            </p:cNvPr>
            <p:cNvSpPr/>
            <p:nvPr/>
          </p:nvSpPr>
          <p:spPr>
            <a:xfrm>
              <a:off x="4107311" y="2436268"/>
              <a:ext cx="2481917" cy="648000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Suivie production par logiciels dédiés</a:t>
              </a:r>
              <a:br>
                <a:rPr lang="fr-FR" sz="1050" dirty="0"/>
              </a:br>
              <a:r>
                <a:rPr lang="fr-FR" sz="1050" dirty="0"/>
                <a:t>Surveillance des centrales, organisation de la maintenance et du nettoyage, relevé de la production</a:t>
              </a:r>
            </a:p>
          </p:txBody>
        </p:sp>
        <p:sp>
          <p:nvSpPr>
            <p:cNvPr id="18" name="Flèche droite rayée 17">
              <a:extLst>
                <a:ext uri="{FF2B5EF4-FFF2-40B4-BE49-F238E27FC236}">
                  <a16:creationId xmlns:a16="http://schemas.microsoft.com/office/drawing/2014/main" id="{B35ABAEA-FD7C-7846-9047-B17DD609B32A}"/>
                </a:ext>
              </a:extLst>
            </p:cNvPr>
            <p:cNvSpPr/>
            <p:nvPr/>
          </p:nvSpPr>
          <p:spPr>
            <a:xfrm>
              <a:off x="6598869" y="2699658"/>
              <a:ext cx="234482" cy="126125"/>
            </a:xfrm>
            <a:prstGeom prst="stripedRightArrow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9" name="Flèche vers la droite 131">
              <a:extLst>
                <a:ext uri="{FF2B5EF4-FFF2-40B4-BE49-F238E27FC236}">
                  <a16:creationId xmlns:a16="http://schemas.microsoft.com/office/drawing/2014/main" id="{97ABF46E-E712-BD44-8CDC-15516E15BABC}"/>
                </a:ext>
              </a:extLst>
            </p:cNvPr>
            <p:cNvSpPr/>
            <p:nvPr/>
          </p:nvSpPr>
          <p:spPr>
            <a:xfrm>
              <a:off x="1656038" y="2492720"/>
              <a:ext cx="2397473" cy="540000"/>
            </a:xfrm>
            <a:prstGeom prst="rightArrow">
              <a:avLst>
                <a:gd name="adj1" fmla="val 65795"/>
                <a:gd name="adj2" fmla="val 50000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b="1" dirty="0"/>
                <a:t>Exploitation des centrales existantes 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5911095C-5986-1144-99D6-9515F7A231CF}"/>
              </a:ext>
            </a:extLst>
          </p:cNvPr>
          <p:cNvGrpSpPr/>
          <p:nvPr/>
        </p:nvGrpSpPr>
        <p:grpSpPr>
          <a:xfrm>
            <a:off x="1622482" y="2988537"/>
            <a:ext cx="7396378" cy="644930"/>
            <a:chOff x="1656038" y="3117689"/>
            <a:chExt cx="7144668" cy="64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5379610-F8D5-9047-9D7C-98565CD4BC40}"/>
                </a:ext>
              </a:extLst>
            </p:cNvPr>
            <p:cNvSpPr/>
            <p:nvPr/>
          </p:nvSpPr>
          <p:spPr>
            <a:xfrm>
              <a:off x="6834746" y="3174829"/>
              <a:ext cx="1965960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050" dirty="0">
                  <a:solidFill>
                    <a:schemeClr val="tx1"/>
                  </a:solidFill>
                </a:rPr>
                <a:t>Veille régulière pour 2 à 3 personnes</a:t>
              </a:r>
            </a:p>
          </p:txBody>
        </p:sp>
        <p:sp>
          <p:nvSpPr>
            <p:cNvPr id="22" name="Rectangle : coins arrondis 106">
              <a:extLst>
                <a:ext uri="{FF2B5EF4-FFF2-40B4-BE49-F238E27FC236}">
                  <a16:creationId xmlns:a16="http://schemas.microsoft.com/office/drawing/2014/main" id="{B83DB72D-CE7B-BF48-9EF7-EE18F33536DE}"/>
                </a:ext>
              </a:extLst>
            </p:cNvPr>
            <p:cNvSpPr/>
            <p:nvPr/>
          </p:nvSpPr>
          <p:spPr>
            <a:xfrm>
              <a:off x="4118347" y="3117689"/>
              <a:ext cx="2481917" cy="648000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Prospection de lieux où</a:t>
              </a:r>
              <a:br>
                <a:rPr lang="fr-FR" sz="1050" dirty="0"/>
              </a:br>
              <a:r>
                <a:rPr lang="fr-FR" sz="1050" dirty="0"/>
                <a:t> installer nos centrales en conformité avec la stratégie de prospection définit par le Conseil Coopératif </a:t>
              </a:r>
            </a:p>
          </p:txBody>
        </p:sp>
        <p:sp>
          <p:nvSpPr>
            <p:cNvPr id="23" name="Flèche droite rayée 22">
              <a:extLst>
                <a:ext uri="{FF2B5EF4-FFF2-40B4-BE49-F238E27FC236}">
                  <a16:creationId xmlns:a16="http://schemas.microsoft.com/office/drawing/2014/main" id="{3E838B11-D646-794A-8B4F-04A59B0E1D23}"/>
                </a:ext>
              </a:extLst>
            </p:cNvPr>
            <p:cNvSpPr/>
            <p:nvPr/>
          </p:nvSpPr>
          <p:spPr>
            <a:xfrm>
              <a:off x="6609904" y="3381767"/>
              <a:ext cx="234482" cy="126125"/>
            </a:xfrm>
            <a:prstGeom prst="stripedRightArrow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4" name="Flèche vers la droite 132">
              <a:extLst>
                <a:ext uri="{FF2B5EF4-FFF2-40B4-BE49-F238E27FC236}">
                  <a16:creationId xmlns:a16="http://schemas.microsoft.com/office/drawing/2014/main" id="{BD0727AE-BD25-0749-B78F-64BA9F387CC0}"/>
                </a:ext>
              </a:extLst>
            </p:cNvPr>
            <p:cNvSpPr/>
            <p:nvPr/>
          </p:nvSpPr>
          <p:spPr>
            <a:xfrm>
              <a:off x="1656038" y="3174829"/>
              <a:ext cx="2397473" cy="540000"/>
            </a:xfrm>
            <a:prstGeom prst="rightArrow">
              <a:avLst>
                <a:gd name="adj1" fmla="val 65795"/>
                <a:gd name="adj2" fmla="val 50000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b="1" dirty="0"/>
                <a:t>Prospecter de nouveaux lieux d’implantation 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469F5AF9-65DD-7941-8255-9E42C774C72B}"/>
              </a:ext>
            </a:extLst>
          </p:cNvPr>
          <p:cNvGrpSpPr/>
          <p:nvPr/>
        </p:nvGrpSpPr>
        <p:grpSpPr>
          <a:xfrm>
            <a:off x="1608706" y="4063494"/>
            <a:ext cx="7450628" cy="537442"/>
            <a:chOff x="1625524" y="4303154"/>
            <a:chExt cx="7197072" cy="540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F39E6AA-5DDD-DF4D-9638-098F682F340F}"/>
                </a:ext>
              </a:extLst>
            </p:cNvPr>
            <p:cNvSpPr/>
            <p:nvPr/>
          </p:nvSpPr>
          <p:spPr>
            <a:xfrm>
              <a:off x="6856636" y="4303154"/>
              <a:ext cx="1965960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050" dirty="0">
                  <a:solidFill>
                    <a:schemeClr val="tx1"/>
                  </a:solidFill>
                </a:rPr>
                <a:t> 1 à 2 h par mois pour 2 personnes</a:t>
              </a:r>
            </a:p>
          </p:txBody>
        </p:sp>
        <p:sp>
          <p:nvSpPr>
            <p:cNvPr id="27" name="Rectangle : coins arrondis 110">
              <a:extLst>
                <a:ext uri="{FF2B5EF4-FFF2-40B4-BE49-F238E27FC236}">
                  <a16:creationId xmlns:a16="http://schemas.microsoft.com/office/drawing/2014/main" id="{C48698EF-C3D5-5C4C-9773-625164827D55}"/>
                </a:ext>
              </a:extLst>
            </p:cNvPr>
            <p:cNvSpPr/>
            <p:nvPr/>
          </p:nvSpPr>
          <p:spPr>
            <a:xfrm>
              <a:off x="4140237" y="4303154"/>
              <a:ext cx="2481917" cy="540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Relation avec l’expert-comptable, transmission des documents, surveillance des saisies</a:t>
              </a:r>
            </a:p>
          </p:txBody>
        </p:sp>
        <p:sp>
          <p:nvSpPr>
            <p:cNvPr id="28" name="Flèche droite rayée 27">
              <a:extLst>
                <a:ext uri="{FF2B5EF4-FFF2-40B4-BE49-F238E27FC236}">
                  <a16:creationId xmlns:a16="http://schemas.microsoft.com/office/drawing/2014/main" id="{F373D2C3-6CCD-214A-8342-DB74585D9E80}"/>
                </a:ext>
              </a:extLst>
            </p:cNvPr>
            <p:cNvSpPr/>
            <p:nvPr/>
          </p:nvSpPr>
          <p:spPr>
            <a:xfrm>
              <a:off x="6631795" y="4510092"/>
              <a:ext cx="234482" cy="126125"/>
            </a:xfrm>
            <a:prstGeom prst="striped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9" name="Flèche vers la droite 133">
              <a:extLst>
                <a:ext uri="{FF2B5EF4-FFF2-40B4-BE49-F238E27FC236}">
                  <a16:creationId xmlns:a16="http://schemas.microsoft.com/office/drawing/2014/main" id="{FD17695A-0E7D-5248-AC15-A16862D68C4A}"/>
                </a:ext>
              </a:extLst>
            </p:cNvPr>
            <p:cNvSpPr/>
            <p:nvPr/>
          </p:nvSpPr>
          <p:spPr>
            <a:xfrm>
              <a:off x="1625524" y="4303154"/>
              <a:ext cx="2397473" cy="540000"/>
            </a:xfrm>
            <a:prstGeom prst="rightArrow">
              <a:avLst>
                <a:gd name="adj1" fmla="val 65795"/>
                <a:gd name="adj2" fmla="val 50000"/>
              </a:avLst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b="1" dirty="0"/>
                <a:t>Comptabilité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F5FA6B8-AC61-184F-805A-8086661C4F9A}"/>
              </a:ext>
            </a:extLst>
          </p:cNvPr>
          <p:cNvGrpSpPr/>
          <p:nvPr/>
        </p:nvGrpSpPr>
        <p:grpSpPr>
          <a:xfrm>
            <a:off x="1608650" y="4694856"/>
            <a:ext cx="7475110" cy="537442"/>
            <a:chOff x="1625524" y="4940065"/>
            <a:chExt cx="7220720" cy="540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A9B99A-63EA-2841-B0CE-D7FE762E5060}"/>
                </a:ext>
              </a:extLst>
            </p:cNvPr>
            <p:cNvSpPr/>
            <p:nvPr/>
          </p:nvSpPr>
          <p:spPr>
            <a:xfrm>
              <a:off x="6880284" y="4940065"/>
              <a:ext cx="1965960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050" dirty="0">
                  <a:solidFill>
                    <a:schemeClr val="tx1"/>
                  </a:solidFill>
                </a:rPr>
                <a:t>Suivant besoin pour  2 personnes</a:t>
              </a:r>
            </a:p>
          </p:txBody>
        </p:sp>
        <p:sp>
          <p:nvSpPr>
            <p:cNvPr id="32" name="Rectangle : coins arrondis 112">
              <a:extLst>
                <a:ext uri="{FF2B5EF4-FFF2-40B4-BE49-F238E27FC236}">
                  <a16:creationId xmlns:a16="http://schemas.microsoft.com/office/drawing/2014/main" id="{5398E3EF-6966-0E46-A713-57D6C7339D5E}"/>
                </a:ext>
              </a:extLst>
            </p:cNvPr>
            <p:cNvSpPr/>
            <p:nvPr/>
          </p:nvSpPr>
          <p:spPr>
            <a:xfrm>
              <a:off x="4163885" y="4940065"/>
              <a:ext cx="2481917" cy="540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Veilles sur la légalité des décisions</a:t>
              </a:r>
              <a:br>
                <a:rPr lang="fr-FR" sz="1050" dirty="0"/>
              </a:br>
              <a:r>
                <a:rPr lang="fr-FR" sz="1050" dirty="0"/>
                <a:t>Recherche des textes juridiques sur internet, interrogation des réseaux</a:t>
              </a:r>
            </a:p>
          </p:txBody>
        </p:sp>
        <p:sp>
          <p:nvSpPr>
            <p:cNvPr id="33" name="Flèche droite rayée 32">
              <a:extLst>
                <a:ext uri="{FF2B5EF4-FFF2-40B4-BE49-F238E27FC236}">
                  <a16:creationId xmlns:a16="http://schemas.microsoft.com/office/drawing/2014/main" id="{A4AE8931-3444-A84E-8C1C-3EA1B509EBE7}"/>
                </a:ext>
              </a:extLst>
            </p:cNvPr>
            <p:cNvSpPr/>
            <p:nvPr/>
          </p:nvSpPr>
          <p:spPr>
            <a:xfrm>
              <a:off x="6655443" y="5147003"/>
              <a:ext cx="234482" cy="126125"/>
            </a:xfrm>
            <a:prstGeom prst="striped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34" name="Flèche vers la droite 134">
              <a:extLst>
                <a:ext uri="{FF2B5EF4-FFF2-40B4-BE49-F238E27FC236}">
                  <a16:creationId xmlns:a16="http://schemas.microsoft.com/office/drawing/2014/main" id="{CE9EDA97-D413-AD4F-AF0E-E03BB6164C18}"/>
                </a:ext>
              </a:extLst>
            </p:cNvPr>
            <p:cNvSpPr/>
            <p:nvPr/>
          </p:nvSpPr>
          <p:spPr>
            <a:xfrm>
              <a:off x="1625524" y="4940065"/>
              <a:ext cx="2397473" cy="540000"/>
            </a:xfrm>
            <a:prstGeom prst="rightArrow">
              <a:avLst>
                <a:gd name="adj1" fmla="val 65795"/>
                <a:gd name="adj2" fmla="val 50000"/>
              </a:avLst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b="1" dirty="0"/>
                <a:t>Veille juridique 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965C4F1-0A86-1340-86BF-E007AD578ACA}"/>
              </a:ext>
            </a:extLst>
          </p:cNvPr>
          <p:cNvGrpSpPr/>
          <p:nvPr/>
        </p:nvGrpSpPr>
        <p:grpSpPr>
          <a:xfrm>
            <a:off x="1608650" y="5326218"/>
            <a:ext cx="7475110" cy="537442"/>
            <a:chOff x="1625524" y="5502532"/>
            <a:chExt cx="7220720" cy="5400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29C786C-C5B6-5B4D-BF4B-D95BED7F8191}"/>
                </a:ext>
              </a:extLst>
            </p:cNvPr>
            <p:cNvSpPr/>
            <p:nvPr/>
          </p:nvSpPr>
          <p:spPr>
            <a:xfrm>
              <a:off x="6880284" y="5502532"/>
              <a:ext cx="1965960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050" dirty="0">
                  <a:solidFill>
                    <a:schemeClr val="tx1"/>
                  </a:solidFill>
                </a:rPr>
                <a:t>Suivi régulier, quelques heures</a:t>
              </a:r>
            </a:p>
          </p:txBody>
        </p:sp>
        <p:sp>
          <p:nvSpPr>
            <p:cNvPr id="37" name="Rectangle : coins arrondis 123">
              <a:extLst>
                <a:ext uri="{FF2B5EF4-FFF2-40B4-BE49-F238E27FC236}">
                  <a16:creationId xmlns:a16="http://schemas.microsoft.com/office/drawing/2014/main" id="{B3CD8862-4F82-734A-9C78-076BC929D4E6}"/>
                </a:ext>
              </a:extLst>
            </p:cNvPr>
            <p:cNvSpPr/>
            <p:nvPr/>
          </p:nvSpPr>
          <p:spPr>
            <a:xfrm>
              <a:off x="4163885" y="5502532"/>
              <a:ext cx="2481917" cy="540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Utilisation d’un logiciel dédié à la gestion du sociétariat : enregistrement, mise à jour, suivi, mailing</a:t>
              </a:r>
            </a:p>
          </p:txBody>
        </p:sp>
        <p:sp>
          <p:nvSpPr>
            <p:cNvPr id="38" name="Flèche droite rayée 37">
              <a:extLst>
                <a:ext uri="{FF2B5EF4-FFF2-40B4-BE49-F238E27FC236}">
                  <a16:creationId xmlns:a16="http://schemas.microsoft.com/office/drawing/2014/main" id="{9FD51D20-AA19-854D-BFB4-EF89F73B70AA}"/>
                </a:ext>
              </a:extLst>
            </p:cNvPr>
            <p:cNvSpPr/>
            <p:nvPr/>
          </p:nvSpPr>
          <p:spPr>
            <a:xfrm>
              <a:off x="6655443" y="5709470"/>
              <a:ext cx="234482" cy="126125"/>
            </a:xfrm>
            <a:prstGeom prst="striped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39" name="Flèche vers la droite 135">
              <a:extLst>
                <a:ext uri="{FF2B5EF4-FFF2-40B4-BE49-F238E27FC236}">
                  <a16:creationId xmlns:a16="http://schemas.microsoft.com/office/drawing/2014/main" id="{130C69D8-1E3A-8640-B023-140723F84774}"/>
                </a:ext>
              </a:extLst>
            </p:cNvPr>
            <p:cNvSpPr/>
            <p:nvPr/>
          </p:nvSpPr>
          <p:spPr>
            <a:xfrm>
              <a:off x="1625524" y="5502532"/>
              <a:ext cx="2397473" cy="540000"/>
            </a:xfrm>
            <a:prstGeom prst="rightArrow">
              <a:avLst>
                <a:gd name="adj1" fmla="val 65795"/>
                <a:gd name="adj2" fmla="val 50000"/>
              </a:avLst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b="1" dirty="0"/>
                <a:t>Gestion du sociétariat 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B1C2CAC2-5131-EF4E-8B09-79DCFF3C07EF}"/>
              </a:ext>
            </a:extLst>
          </p:cNvPr>
          <p:cNvGrpSpPr/>
          <p:nvPr/>
        </p:nvGrpSpPr>
        <p:grpSpPr>
          <a:xfrm>
            <a:off x="1608650" y="5957581"/>
            <a:ext cx="7475110" cy="537442"/>
            <a:chOff x="1625524" y="6051039"/>
            <a:chExt cx="7220720" cy="540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41AF933-DDBF-A847-8500-27B858304441}"/>
                </a:ext>
              </a:extLst>
            </p:cNvPr>
            <p:cNvSpPr/>
            <p:nvPr/>
          </p:nvSpPr>
          <p:spPr>
            <a:xfrm>
              <a:off x="6880284" y="6051039"/>
              <a:ext cx="1965960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050" dirty="0">
                  <a:solidFill>
                    <a:schemeClr val="tx1"/>
                  </a:solidFill>
                </a:rPr>
                <a:t>Suivi régulier et recherches ponctuelles pour 2 personnes</a:t>
              </a:r>
            </a:p>
          </p:txBody>
        </p:sp>
        <p:sp>
          <p:nvSpPr>
            <p:cNvPr id="42" name="Rectangle : coins arrondis 128">
              <a:extLst>
                <a:ext uri="{FF2B5EF4-FFF2-40B4-BE49-F238E27FC236}">
                  <a16:creationId xmlns:a16="http://schemas.microsoft.com/office/drawing/2014/main" id="{5F8E5A1B-3202-EB4C-B7A2-D936A47B1BBF}"/>
                </a:ext>
              </a:extLst>
            </p:cNvPr>
            <p:cNvSpPr/>
            <p:nvPr/>
          </p:nvSpPr>
          <p:spPr>
            <a:xfrm>
              <a:off x="4163885" y="6051039"/>
              <a:ext cx="2481917" cy="540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Suivre les finances, faire les plans d’affaire,</a:t>
              </a:r>
              <a:br>
                <a:rPr lang="fr-FR" sz="1050" dirty="0"/>
              </a:br>
              <a:r>
                <a:rPr lang="fr-FR" sz="1050" dirty="0"/>
                <a:t>rechercher des financement</a:t>
              </a:r>
            </a:p>
          </p:txBody>
        </p:sp>
        <p:sp>
          <p:nvSpPr>
            <p:cNvPr id="43" name="Flèche droite rayée 42">
              <a:extLst>
                <a:ext uri="{FF2B5EF4-FFF2-40B4-BE49-F238E27FC236}">
                  <a16:creationId xmlns:a16="http://schemas.microsoft.com/office/drawing/2014/main" id="{3DB54919-8525-C847-953E-DE5176A399A2}"/>
                </a:ext>
              </a:extLst>
            </p:cNvPr>
            <p:cNvSpPr/>
            <p:nvPr/>
          </p:nvSpPr>
          <p:spPr>
            <a:xfrm>
              <a:off x="6655443" y="6257977"/>
              <a:ext cx="234482" cy="126125"/>
            </a:xfrm>
            <a:prstGeom prst="striped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44" name="Flèche vers la droite 136">
              <a:extLst>
                <a:ext uri="{FF2B5EF4-FFF2-40B4-BE49-F238E27FC236}">
                  <a16:creationId xmlns:a16="http://schemas.microsoft.com/office/drawing/2014/main" id="{65CCEC5E-BAF0-D340-9858-3A4630234686}"/>
                </a:ext>
              </a:extLst>
            </p:cNvPr>
            <p:cNvSpPr/>
            <p:nvPr/>
          </p:nvSpPr>
          <p:spPr>
            <a:xfrm>
              <a:off x="1625524" y="6051039"/>
              <a:ext cx="2397473" cy="540000"/>
            </a:xfrm>
            <a:prstGeom prst="rightArrow">
              <a:avLst>
                <a:gd name="adj1" fmla="val 65795"/>
                <a:gd name="adj2" fmla="val 50000"/>
              </a:avLst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b="1" dirty="0"/>
                <a:t>Finances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5A13C24-12F9-E946-B6B0-6C4ED70013FD}"/>
              </a:ext>
            </a:extLst>
          </p:cNvPr>
          <p:cNvSpPr/>
          <p:nvPr/>
        </p:nvSpPr>
        <p:spPr>
          <a:xfrm>
            <a:off x="364068" y="4072467"/>
            <a:ext cx="1188578" cy="24225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Administratif</a:t>
            </a:r>
            <a:endParaRPr lang="fr-FR" sz="1050" b="1" dirty="0"/>
          </a:p>
        </p:txBody>
      </p:sp>
    </p:spTree>
    <p:extLst>
      <p:ext uri="{BB962C8B-B14F-4D97-AF65-F5344CB8AC3E}">
        <p14:creationId xmlns:p14="http://schemas.microsoft.com/office/powerpoint/2010/main" val="267275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9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162905" y="2084253"/>
            <a:ext cx="8745166" cy="3885155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Candidats :</a:t>
            </a:r>
          </a:p>
          <a:p>
            <a:pPr lvl="0"/>
            <a:r>
              <a:rPr lang="fr-FR" dirty="0">
                <a:effectLst/>
              </a:rPr>
              <a:t>Patrick Couderc</a:t>
            </a:r>
          </a:p>
          <a:p>
            <a:pPr lvl="0"/>
            <a:r>
              <a:rPr lang="fr-FR" dirty="0">
                <a:effectLst/>
              </a:rPr>
              <a:t>François Buisson</a:t>
            </a:r>
          </a:p>
          <a:p>
            <a:pPr lvl="0"/>
            <a:r>
              <a:rPr lang="fr-FR" dirty="0">
                <a:effectLst/>
              </a:rPr>
              <a:t>Christophe </a:t>
            </a:r>
            <a:r>
              <a:rPr lang="fr-FR" dirty="0" err="1">
                <a:effectLst/>
              </a:rPr>
              <a:t>Vandangeon</a:t>
            </a:r>
            <a:endParaRPr lang="fr-FR" dirty="0">
              <a:effectLst/>
            </a:endParaRPr>
          </a:p>
          <a:p>
            <a:pPr lvl="0"/>
            <a:r>
              <a:rPr lang="fr-FR" dirty="0" err="1">
                <a:effectLst/>
              </a:rPr>
              <a:t>Eric</a:t>
            </a:r>
            <a:r>
              <a:rPr lang="fr-FR" dirty="0">
                <a:effectLst/>
              </a:rPr>
              <a:t> Georget</a:t>
            </a:r>
          </a:p>
          <a:p>
            <a:pPr lvl="0"/>
            <a:r>
              <a:rPr lang="fr-FR" dirty="0">
                <a:effectLst/>
              </a:rPr>
              <a:t>Claire </a:t>
            </a:r>
            <a:r>
              <a:rPr lang="fr-FR" dirty="0" err="1">
                <a:effectLst/>
              </a:rPr>
              <a:t>Haydont</a:t>
            </a:r>
            <a:endParaRPr lang="fr-FR" dirty="0">
              <a:effectLst/>
            </a:endParaRPr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088529" y="1118707"/>
            <a:ext cx="4412941" cy="29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/>
              <a:t>Élections au conseil coopératif</a:t>
            </a:r>
            <a:endParaRPr lang="fr-FR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88525" y="1118710"/>
            <a:ext cx="5421294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Élection au conseil coopératif</a:t>
            </a:r>
          </a:p>
        </p:txBody>
      </p:sp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074333" y="426987"/>
            <a:ext cx="6985000" cy="914400"/>
          </a:xfrm>
        </p:spPr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Documents à </a:t>
            </a:r>
            <a:r>
              <a:rPr lang="fr-FR" sz="2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disposition</a:t>
            </a:r>
            <a:endParaRPr lang="fr-FR" sz="2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imes New Roman" panose="02020603050405020304" pitchFamily="18" charset="0"/>
              </a:rPr>
              <a:t>Lettre de convocation</a:t>
            </a:r>
          </a:p>
          <a:p>
            <a:pPr lvl="0"/>
            <a:r>
              <a:rPr lang="fr-FR" dirty="0">
                <a:effectLst/>
              </a:rPr>
              <a:t>Résolutions</a:t>
            </a:r>
          </a:p>
          <a:p>
            <a:pPr lvl="0"/>
            <a:r>
              <a:rPr lang="fr-FR" dirty="0">
                <a:effectLst/>
              </a:rPr>
              <a:t>Plaquettes comptes 2021			</a:t>
            </a:r>
          </a:p>
          <a:p>
            <a:pPr lvl="0"/>
            <a:r>
              <a:rPr lang="fr-FR" dirty="0">
                <a:effectLst/>
              </a:rPr>
              <a:t>Liste nouveaux sociétaires 2021</a:t>
            </a:r>
          </a:p>
          <a:p>
            <a:pPr lvl="0"/>
            <a:r>
              <a:rPr lang="fr-FR" dirty="0">
                <a:effectLst/>
              </a:rPr>
              <a:t>Les candidats au conseil coopératif</a:t>
            </a:r>
          </a:p>
          <a:p>
            <a:pPr lvl="0"/>
            <a:r>
              <a:rPr lang="fr-FR" dirty="0">
                <a:effectLst/>
              </a:rPr>
              <a:t>Bilan d’activité 2021</a:t>
            </a:r>
          </a:p>
          <a:p>
            <a:pPr lvl="0"/>
            <a:r>
              <a:rPr lang="fr-FR" dirty="0">
                <a:effectLst/>
              </a:rPr>
              <a:t>Convention d’affiliation d’un collectif</a:t>
            </a:r>
          </a:p>
        </p:txBody>
      </p:sp>
    </p:spTree>
    <p:extLst>
      <p:ext uri="{BB962C8B-B14F-4D97-AF65-F5344CB8AC3E}">
        <p14:creationId xmlns:p14="http://schemas.microsoft.com/office/powerpoint/2010/main" val="40299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10 </a:t>
            </a:r>
            <a:r>
              <a:rPr lang="fr-FR" dirty="0" err="1"/>
              <a:t>ème</a:t>
            </a:r>
            <a:r>
              <a:rPr lang="fr-FR" dirty="0"/>
              <a:t> </a:t>
            </a:r>
            <a:r>
              <a:rPr lang="fr-FR" dirty="0" smtClean="0"/>
              <a:t>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 fontAlgn="base"/>
            <a:r>
              <a:rPr lang="fr-FR" sz="3200" b="1" i="1" dirty="0"/>
              <a:t>Délégation de l’AG au conseil coopératif pour l’admission des nouveaux sociétaires</a:t>
            </a:r>
            <a:endParaRPr lang="fr-FR" sz="3200" b="1" i="1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976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11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Pouvoir pour les formalités</a:t>
            </a:r>
          </a:p>
        </p:txBody>
      </p:sp>
    </p:spTree>
    <p:extLst>
      <p:ext uri="{BB962C8B-B14F-4D97-AF65-F5344CB8AC3E}">
        <p14:creationId xmlns:p14="http://schemas.microsoft.com/office/powerpoint/2010/main" val="1853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12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3" y="2548648"/>
            <a:ext cx="8712200" cy="1828800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La rémunération 2019 de 1692 € des parts sociales ne sont plus en réserves facultatives mais en « dividendes à payer »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531859" y="1325337"/>
            <a:ext cx="8261662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Rectification de l'affectation des résultats 2019 </a:t>
            </a:r>
          </a:p>
        </p:txBody>
      </p:sp>
    </p:spTree>
    <p:extLst>
      <p:ext uri="{BB962C8B-B14F-4D97-AF65-F5344CB8AC3E}">
        <p14:creationId xmlns:p14="http://schemas.microsoft.com/office/powerpoint/2010/main" val="25864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Fin de L’AG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sz="4000" dirty="0" smtClean="0"/>
              <a:t>A vous la parole</a:t>
            </a:r>
          </a:p>
          <a:p>
            <a:pPr marL="0" indent="0" algn="ctr">
              <a:buNone/>
            </a:pPr>
            <a:r>
              <a:rPr lang="fr-FR" sz="4000" dirty="0" err="1" smtClean="0"/>
              <a:t>Sugestions</a:t>
            </a: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Questions/réponses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34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i="0" dirty="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rPr>
              <a:t>Nos soutiens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81817" y="1709425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région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7"/>
            <a:ext cx="3267543" cy="2431275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Castanet-Tolosan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1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dirty="0"/>
              <a:t>ASSEMBLEE GENERALE ORDINAIRE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</p:spPr>
        <p:txBody>
          <a:bodyPr/>
          <a:lstStyle/>
          <a:p>
            <a:pPr marL="0" indent="0" algn="ctr">
              <a:buNone/>
            </a:pPr>
            <a:endParaRPr lang="fr-F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12 résolutions s</a:t>
            </a:r>
            <a:r>
              <a:rPr lang="fr-FR" dirty="0" smtClean="0">
                <a:effectLst/>
              </a:rPr>
              <a:t>oumises </a:t>
            </a:r>
            <a:r>
              <a:rPr lang="fr-FR" dirty="0">
                <a:effectLst/>
              </a:rPr>
              <a:t>à l’approbation de l’assemblée générale ordinaire du   </a:t>
            </a:r>
            <a:r>
              <a:rPr lang="fr-FR" dirty="0" smtClean="0">
                <a:effectLst/>
              </a:rPr>
              <a:t>14/05/2022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0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01998" y="4645682"/>
            <a:ext cx="4866890" cy="885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36 kWc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Hangars à Espanès,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Mis en service décembre 2021</a:t>
            </a:r>
            <a:endParaRPr lang="fr-FR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91817" y="2177732"/>
            <a:ext cx="4005685" cy="155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9 kWc sur le centre de secours de Montgiscard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Mise en service janvier 2022</a:t>
            </a:r>
            <a:endParaRPr lang="fr-FR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1244333" y="1253764"/>
            <a:ext cx="7731978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Réalisation de </a:t>
            </a:r>
            <a:r>
              <a:rPr lang="fr-FR" sz="3200" b="1" i="1" dirty="0" smtClean="0"/>
              <a:t>2 </a:t>
            </a:r>
            <a:r>
              <a:rPr lang="fr-FR" sz="3200" b="1" i="1" dirty="0"/>
              <a:t>centrales photovoltaïques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8" y="2286700"/>
            <a:ext cx="4180691" cy="20764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334" y="3727900"/>
            <a:ext cx="2874650" cy="28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d’activité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07155" y="1295104"/>
            <a:ext cx="8294462" cy="561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3200" b="1" i="1" dirty="0">
                <a:solidFill>
                  <a:schemeClr val="bg1"/>
                </a:solidFill>
              </a:rPr>
              <a:t>Financement des </a:t>
            </a:r>
            <a:r>
              <a:rPr lang="fr-FR" sz="3200" b="1" i="1" dirty="0" smtClean="0">
                <a:solidFill>
                  <a:schemeClr val="bg1"/>
                </a:solidFill>
              </a:rPr>
              <a:t>15 </a:t>
            </a:r>
            <a:r>
              <a:rPr lang="fr-FR" sz="3200" b="1" i="1" dirty="0">
                <a:solidFill>
                  <a:schemeClr val="bg1"/>
                </a:solidFill>
              </a:rPr>
              <a:t>centrales photovoltaïques</a:t>
            </a:r>
            <a:endParaRPr lang="fr-FR" sz="3200" i="1" dirty="0">
              <a:solidFill>
                <a:schemeClr val="bg1"/>
              </a:solidFill>
            </a:endParaRPr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65374" y="1984447"/>
            <a:ext cx="8893963" cy="49367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Investissement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420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000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€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833246723"/>
              </p:ext>
            </p:extLst>
          </p:nvPr>
        </p:nvGraphicFramePr>
        <p:xfrm>
          <a:off x="4554386" y="1667435"/>
          <a:ext cx="5853195" cy="4813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65374" y="2746677"/>
            <a:ext cx="484769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1400 </a:t>
            </a: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m² de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toitures</a:t>
            </a:r>
            <a:endParaRPr lang="fr-FR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Assure la consommation moyenne</a:t>
            </a: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de </a:t>
            </a: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64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foyers/an</a:t>
            </a:r>
            <a:b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</a:br>
            <a:r>
              <a:rPr lang="fr-F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 </a:t>
            </a:r>
            <a:r>
              <a:rPr lang="fr-F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(source CRE : 4 </a:t>
            </a:r>
            <a:r>
              <a:rPr lang="fr-F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679 kWh/foyer/an)</a:t>
            </a:r>
          </a:p>
          <a:p>
            <a:endParaRPr lang="fr-FR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endParaRPr lang="fr-FR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r>
              <a:rPr lang="fr-F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A noter : reste à percevoir 50 000 € de la région</a:t>
            </a:r>
            <a:endParaRPr lang="fr-FR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d’activité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07"/>
            <a:ext cx="4905101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Actions de communication</a:t>
            </a:r>
          </a:p>
        </p:txBody>
      </p:sp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608227" y="3534582"/>
            <a:ext cx="6201826" cy="29725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914399" y="1843835"/>
            <a:ext cx="5819887" cy="15706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3 articles dans la presse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1 émission radio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Réseaux sociaux - Site web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5 lettres d’information </a:t>
            </a:r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52409" y="1583267"/>
            <a:ext cx="4749898" cy="5043444"/>
          </a:xfrm>
          <a:effectLst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 smtClean="0"/>
              <a:t>• Un </a:t>
            </a:r>
            <a:r>
              <a:rPr lang="fr-FR" sz="2400" dirty="0"/>
              <a:t>Web-apéro des sociétaires </a:t>
            </a:r>
            <a:r>
              <a:rPr lang="fr-FR" sz="2400" dirty="0" smtClean="0"/>
              <a:t>le 19 mars</a:t>
            </a:r>
          </a:p>
          <a:p>
            <a:pPr marL="0" indent="0">
              <a:buNone/>
            </a:pPr>
            <a:r>
              <a:rPr lang="fr-FR" sz="2400" dirty="0" smtClean="0"/>
              <a:t>• Un </a:t>
            </a:r>
            <a:r>
              <a:rPr lang="fr-FR" sz="2400" dirty="0"/>
              <a:t>Ciné-débat autour du film « </a:t>
            </a:r>
            <a:r>
              <a:rPr lang="fr-FR" sz="2400" dirty="0" err="1"/>
              <a:t>We</a:t>
            </a:r>
            <a:r>
              <a:rPr lang="fr-FR" sz="2400" dirty="0"/>
              <a:t> the power » à Montgiscard le 25 </a:t>
            </a:r>
            <a:r>
              <a:rPr lang="fr-FR" sz="2400" dirty="0" smtClean="0"/>
              <a:t>septembre</a:t>
            </a:r>
          </a:p>
          <a:p>
            <a:pPr lvl="0"/>
            <a:r>
              <a:rPr lang="fr-FR" sz="2400" dirty="0" smtClean="0">
                <a:effectLst/>
              </a:rPr>
              <a:t>Stand à </a:t>
            </a:r>
            <a:r>
              <a:rPr lang="fr-FR" sz="2400" dirty="0">
                <a:effectLst/>
              </a:rPr>
              <a:t>la fête de la confluence à </a:t>
            </a:r>
            <a:r>
              <a:rPr lang="fr-FR" sz="2400" dirty="0" err="1">
                <a:effectLst/>
              </a:rPr>
              <a:t>Goyrans</a:t>
            </a:r>
            <a:r>
              <a:rPr lang="fr-FR" sz="2400" dirty="0">
                <a:effectLst/>
              </a:rPr>
              <a:t> le 11 septembre.</a:t>
            </a:r>
          </a:p>
          <a:p>
            <a:pPr lvl="0"/>
            <a:r>
              <a:rPr lang="fr-FR" sz="2400" dirty="0" smtClean="0">
                <a:effectLst/>
              </a:rPr>
              <a:t>Stand </a:t>
            </a:r>
            <a:r>
              <a:rPr lang="fr-FR" sz="2400" dirty="0">
                <a:effectLst/>
              </a:rPr>
              <a:t>à la journée de la nature à Odars le 12 </a:t>
            </a:r>
            <a:r>
              <a:rPr lang="fr-FR" sz="2400" dirty="0" smtClean="0">
                <a:effectLst/>
              </a:rPr>
              <a:t>septembre et atelier four solaire</a:t>
            </a:r>
            <a:endParaRPr lang="fr-FR" sz="2400" dirty="0">
              <a:effectLst/>
            </a:endParaRP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427738" y="1118707"/>
            <a:ext cx="2663346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Evènements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775" y="2816140"/>
            <a:ext cx="3864740" cy="257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3" y="1504259"/>
            <a:ext cx="8762502" cy="5257491"/>
          </a:xfrm>
          <a:prstGeom prst="roundRect">
            <a:avLst>
              <a:gd name="adj" fmla="val 5822"/>
            </a:avLst>
          </a:prstGeom>
          <a:effectLst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ICEA adhérente à ECLR, Energie Partagée </a:t>
            </a:r>
            <a:b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fr-F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622300" lvl="1"/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Participation active aux </a:t>
            </a:r>
            <a:r>
              <a:rPr lang="fr-FR" sz="3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web’enr</a:t>
            </a:r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 et aux listes de discutions d’Energie Partagée</a:t>
            </a:r>
            <a:b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</a:b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marL="622300" lvl="1"/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Participation à la journée de réflexion "Stratégie" organisé par ECLR le mercredi 15 </a:t>
            </a:r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décembre</a:t>
            </a:r>
          </a:p>
          <a:p>
            <a:pPr marL="393700" lvl="1" indent="0">
              <a:buNone/>
            </a:pP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marL="622300" lvl="1"/>
            <a:r>
              <a:rPr lang="fr-FR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Présente au </a:t>
            </a:r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conseil </a:t>
            </a:r>
            <a:r>
              <a:rPr lang="fr-FR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d’administration d’ECLR</a:t>
            </a:r>
          </a:p>
          <a:p>
            <a:pPr marL="622300" lvl="1"/>
            <a:r>
              <a:rPr lang="fr-FR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Participation active aux échanges entre coopératives voisines : Ecla’enr, Enercit, Citoy’enr, Cop de So….</a:t>
            </a: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marL="393700" lvl="1" indent="0">
              <a:buNone/>
            </a:pP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57200" lvl="1" indent="0">
              <a:buNone/>
            </a:pPr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72" y="982137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153" y="5398687"/>
            <a:ext cx="1171482" cy="1261296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3716509" y="1061148"/>
            <a:ext cx="1719448" cy="44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Réseaux</a:t>
            </a:r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ED1B2CBA-B241-4B09-81B2-3193B334C6F0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2FA33996-8FF3-41E7-9FC1-AFE84CD49886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4864</TotalTime>
  <Words>1643</Words>
  <Application>Microsoft Office PowerPoint</Application>
  <PresentationFormat>Affichage à l'écran (4:3)</PresentationFormat>
  <Paragraphs>400</Paragraphs>
  <Slides>34</Slides>
  <Notes>31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Eras Bold ITC</vt:lpstr>
      <vt:lpstr>Times New Roman</vt:lpstr>
      <vt:lpstr>Thème Office</vt:lpstr>
      <vt:lpstr>Conception personnalisée</vt:lpstr>
      <vt:lpstr>Présentation PowerPoint</vt:lpstr>
      <vt:lpstr>Assemblée générale mixte du 14 mai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</cp:lastModifiedBy>
  <cp:revision>209</cp:revision>
  <cp:lastPrinted>2020-09-18T13:36:03Z</cp:lastPrinted>
  <dcterms:created xsi:type="dcterms:W3CDTF">2019-06-05T16:41:57Z</dcterms:created>
  <dcterms:modified xsi:type="dcterms:W3CDTF">2022-04-26T17:58:47Z</dcterms:modified>
</cp:coreProperties>
</file>