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0" r:id="rId1"/>
    <p:sldMasterId id="2147483672" r:id="rId2"/>
  </p:sldMasterIdLst>
  <p:notesMasterIdLst>
    <p:notesMasterId r:id="rId44"/>
  </p:notesMasterIdLst>
  <p:sldIdLst>
    <p:sldId id="295" r:id="rId3"/>
    <p:sldId id="256" r:id="rId4"/>
    <p:sldId id="258" r:id="rId5"/>
    <p:sldId id="311" r:id="rId6"/>
    <p:sldId id="269" r:id="rId7"/>
    <p:sldId id="302" r:id="rId8"/>
    <p:sldId id="264" r:id="rId9"/>
    <p:sldId id="265" r:id="rId10"/>
    <p:sldId id="267" r:id="rId11"/>
    <p:sldId id="272" r:id="rId12"/>
    <p:sldId id="273" r:id="rId13"/>
    <p:sldId id="315" r:id="rId14"/>
    <p:sldId id="316" r:id="rId15"/>
    <p:sldId id="271" r:id="rId16"/>
    <p:sldId id="305" r:id="rId17"/>
    <p:sldId id="306" r:id="rId18"/>
    <p:sldId id="317" r:id="rId19"/>
    <p:sldId id="268" r:id="rId20"/>
    <p:sldId id="280" r:id="rId21"/>
    <p:sldId id="281" r:id="rId22"/>
    <p:sldId id="260" r:id="rId23"/>
    <p:sldId id="318" r:id="rId24"/>
    <p:sldId id="282" r:id="rId25"/>
    <p:sldId id="319" r:id="rId26"/>
    <p:sldId id="283" r:id="rId27"/>
    <p:sldId id="275" r:id="rId28"/>
    <p:sldId id="284" r:id="rId29"/>
    <p:sldId id="326" r:id="rId30"/>
    <p:sldId id="321" r:id="rId31"/>
    <p:sldId id="323" r:id="rId32"/>
    <p:sldId id="324" r:id="rId33"/>
    <p:sldId id="325" r:id="rId34"/>
    <p:sldId id="327" r:id="rId35"/>
    <p:sldId id="328" r:id="rId36"/>
    <p:sldId id="285" r:id="rId37"/>
    <p:sldId id="322" r:id="rId38"/>
    <p:sldId id="286" r:id="rId39"/>
    <p:sldId id="310" r:id="rId40"/>
    <p:sldId id="307" r:id="rId41"/>
    <p:sldId id="308" r:id="rId42"/>
    <p:sldId id="294" r:id="rId43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0898" autoAdjust="0"/>
  </p:normalViewPr>
  <p:slideViewPr>
    <p:cSldViewPr snapToGrid="0" showGuides="1">
      <p:cViewPr varScale="1">
        <p:scale>
          <a:sx n="71" d="100"/>
          <a:sy n="71" d="100"/>
        </p:scale>
        <p:origin x="1771" y="53"/>
      </p:cViewPr>
      <p:guideLst>
        <p:guide orient="horz" pos="2160"/>
        <p:guide pos="2857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3930" y="96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Finances\Montage%20financier\Simulation%20Ph%201-%202-3-4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Conf\AG,%20CC,%20Doc%20officiels\Assembl&#233;es%20g&#233;n&#233;rales\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91442882803989E-2"/>
          <c:y val="0.19016600038493553"/>
          <c:w val="0.70593180145204659"/>
          <c:h val="0.8064965840035992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38C-4790-B635-3B7F83C4F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38C-4790-B635-3B7F83C4F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38C-4790-B635-3B7F83C4F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38C-4790-B635-3B7F83C4F47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38C-4790-B635-3B7F83C4F47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38C-4790-B635-3B7F83C4F47F}"/>
              </c:ext>
            </c:extLst>
          </c:dPt>
          <c:dLbls>
            <c:dLbl>
              <c:idx val="0"/>
              <c:layout>
                <c:manualLayout>
                  <c:x val="-0.21508418367100504"/>
                  <c:y val="0.15252715082730489"/>
                </c:manualLayout>
              </c:layout>
              <c:tx>
                <c:rich>
                  <a:bodyPr/>
                  <a:lstStyle/>
                  <a:p>
                    <a:fld id="{92FACB4A-4830-46B9-8D72-785823DC3107}" type="CATEGORYNAME">
                      <a:rPr lang="en-US" sz="1600"/>
                      <a:pPr/>
                      <a:t>[NOM DE CATÉGORIE]</a:t>
                    </a:fld>
                    <a:r>
                      <a:rPr lang="en-US" sz="1600"/>
                      <a:t>
</a:t>
                    </a:r>
                    <a:fld id="{8F66A474-ECD6-44E0-A3D7-7944176F97DB}" type="PERCENTAGE">
                      <a:rPr lang="en-US" sz="1600"/>
                      <a:pPr/>
                      <a:t>[POURCENTAGE]</a:t>
                    </a:fld>
                    <a:endParaRPr lang="en-US" sz="160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A38C-4790-B635-3B7F83C4F47F}"/>
                </c:ext>
              </c:extLst>
            </c:dLbl>
            <c:dLbl>
              <c:idx val="1"/>
              <c:layout>
                <c:manualLayout>
                  <c:x val="-0.13529993690796935"/>
                  <c:y val="-2.177950549268798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Sub</a:t>
                    </a:r>
                    <a:r>
                      <a:rPr lang="en-US" baseline="0"/>
                      <a:t> Etudess</a:t>
                    </a:r>
                  </a:p>
                  <a:p>
                    <a:pPr>
                      <a:defRPr sz="1600"/>
                    </a:pPr>
                    <a:r>
                      <a:rPr lang="en-US" baseline="0"/>
                      <a:t>3%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078071229925392"/>
                      <c:h val="0.136914214541491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38C-4790-B635-3B7F83C4F47F}"/>
                </c:ext>
              </c:extLst>
            </c:dLbl>
            <c:dLbl>
              <c:idx val="2"/>
              <c:layout>
                <c:manualLayout>
                  <c:x val="-0.22295149080713278"/>
                  <c:y val="-9.823248390074558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17611363949795"/>
                      <c:h val="0.252592246613731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38C-4790-B635-3B7F83C4F47F}"/>
                </c:ext>
              </c:extLst>
            </c:dLbl>
            <c:dLbl>
              <c:idx val="3"/>
              <c:layout>
                <c:manualLayout>
                  <c:x val="-0.13620820400762387"/>
                  <c:y val="-5.417514076504098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015448565800823"/>
                      <c:h val="0.13096683792620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38C-4790-B635-3B7F83C4F47F}"/>
                </c:ext>
              </c:extLst>
            </c:dLbl>
            <c:dLbl>
              <c:idx val="4"/>
              <c:layout>
                <c:manualLayout>
                  <c:x val="7.2445968177422798E-2"/>
                  <c:y val="-8.03686554594034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38C-4790-B635-3B7F83C4F4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Investissement!$K$35:$K$40</c:f>
              <c:strCache>
                <c:ptCount val="6"/>
                <c:pt idx="0">
                  <c:v>Capital citoyen </c:v>
                </c:pt>
                <c:pt idx="1">
                  <c:v>Subvention  études</c:v>
                </c:pt>
                <c:pt idx="2">
                  <c:v>Subvention  région </c:v>
                </c:pt>
                <c:pt idx="3">
                  <c:v>Avance </c:v>
                </c:pt>
                <c:pt idx="4">
                  <c:v>Emprunt citoyen</c:v>
                </c:pt>
                <c:pt idx="5">
                  <c:v>Emprunt </c:v>
                </c:pt>
              </c:strCache>
            </c:strRef>
          </c:cat>
          <c:val>
            <c:numRef>
              <c:f>Investissement!$L$35:$L$40</c:f>
              <c:numCache>
                <c:formatCode>0%</c:formatCode>
                <c:ptCount val="6"/>
                <c:pt idx="0">
                  <c:v>0.23109961643131102</c:v>
                </c:pt>
                <c:pt idx="1">
                  <c:v>3.2922826124771626E-2</c:v>
                </c:pt>
                <c:pt idx="2">
                  <c:v>0.12077505201851835</c:v>
                </c:pt>
                <c:pt idx="3">
                  <c:v>0.11922512538846826</c:v>
                </c:pt>
                <c:pt idx="4">
                  <c:v>9.0611953716138671E-2</c:v>
                </c:pt>
                <c:pt idx="5">
                  <c:v>0.40536542632079209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38C-4790-B635-3B7F83C4F47F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1"/>
          <c:tx>
            <c:strRef>
              <c:f>Feuil1!$C$1</c:f>
              <c:strCache>
                <c:ptCount val="1"/>
                <c:pt idx="0">
                  <c:v>Capital social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1.3243000874890588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08F-41DF-BCAD-F29DB96B4339}"/>
                </c:ext>
              </c:extLst>
            </c:dLbl>
            <c:dLbl>
              <c:idx val="1"/>
              <c:layout>
                <c:manualLayout>
                  <c:x val="-0.11731255468066491"/>
                  <c:y val="-7.8703703703703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8F-41DF-BCAD-F29DB96B4339}"/>
                </c:ext>
              </c:extLst>
            </c:dLbl>
            <c:dLbl>
              <c:idx val="2"/>
              <c:layout>
                <c:manualLayout>
                  <c:x val="1.3243000874890639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08F-41DF-BCAD-F29DB96B4339}"/>
                </c:ext>
              </c:extLst>
            </c:dLbl>
            <c:dLbl>
              <c:idx val="3"/>
              <c:layout>
                <c:manualLayout>
                  <c:x val="-0.11531255468066491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8F-41DF-BCAD-F29DB96B4339}"/>
                </c:ext>
              </c:extLst>
            </c:dLbl>
            <c:dLbl>
              <c:idx val="4"/>
              <c:layout>
                <c:manualLayout>
                  <c:x val="-5.387817147856517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08F-41DF-BCAD-F29DB96B43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Feuil1!$C$2:$C$6</c:f>
              <c:numCache>
                <c:formatCode>_-* #\ ##0\ "€"_-;\-* #\ ##0\ "€"_-;_-* "-"??\ "€"_-;_-@_-</c:formatCode>
                <c:ptCount val="5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08F-41DF-BCAD-F29DB96B433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44564176"/>
        <c:axId val="104455982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Feuil1!$A$1</c15:sqref>
                        </c15:formulaRef>
                      </c:ext>
                    </c:extLst>
                    <c:strCache>
                      <c:ptCount val="1"/>
                      <c:pt idx="0">
                        <c:v>Cloture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fr-FR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Feuil1!$A$2:$A$6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2017</c:v>
                      </c:pt>
                      <c:pt idx="1">
                        <c:v>2018</c:v>
                      </c:pt>
                      <c:pt idx="2">
                        <c:v>2019</c:v>
                      </c:pt>
                      <c:pt idx="3">
                        <c:v>2020</c:v>
                      </c:pt>
                      <c:pt idx="4">
                        <c:v>2021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B08F-41DF-BCAD-F29DB96B4339}"/>
                  </c:ext>
                </c:extLst>
              </c15:ser>
            </c15:filteredLineSeries>
          </c:ext>
        </c:extLst>
      </c:lineChart>
      <c:catAx>
        <c:axId val="1044564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59824"/>
        <c:crosses val="autoZero"/>
        <c:auto val="1"/>
        <c:lblAlgn val="ctr"/>
        <c:lblOffset val="100"/>
        <c:noMultiLvlLbl val="0"/>
      </c:catAx>
      <c:valAx>
        <c:axId val="1044559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64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Feuil1!$K$1</c:f>
              <c:strCache>
                <c:ptCount val="1"/>
                <c:pt idx="0">
                  <c:v>Chiffre  d'affaire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7.7645888013998257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5DD-4E41-9D12-421A32F2DCAC}"/>
                </c:ext>
              </c:extLst>
            </c:dLbl>
            <c:dLbl>
              <c:idx val="2"/>
              <c:layout>
                <c:manualLayout>
                  <c:x val="-0.10064588801399835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DD-4E41-9D12-421A32F2DCAC}"/>
                </c:ext>
              </c:extLst>
            </c:dLbl>
            <c:dLbl>
              <c:idx val="3"/>
              <c:layout>
                <c:manualLayout>
                  <c:x val="-6.731255468066491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5DD-4E41-9D12-421A32F2DCAC}"/>
                </c:ext>
              </c:extLst>
            </c:dLbl>
            <c:dLbl>
              <c:idx val="4"/>
              <c:layout>
                <c:manualLayout>
                  <c:x val="-1.1298775153105964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DD-4E41-9D12-421A32F2DC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Feuil1!$K$2:$K$6</c:f>
              <c:numCache>
                <c:formatCode>_-* #\ ##0\ "€"_-;\-* #\ ##0\ "€"_-;_-* "-"??\ "€"_-;_-@_-</c:formatCode>
                <c:ptCount val="5"/>
                <c:pt idx="0">
                  <c:v>0</c:v>
                </c:pt>
                <c:pt idx="1">
                  <c:v>6308</c:v>
                </c:pt>
                <c:pt idx="2">
                  <c:v>23174</c:v>
                </c:pt>
                <c:pt idx="3">
                  <c:v>37446</c:v>
                </c:pt>
                <c:pt idx="4">
                  <c:v>37505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5DD-4E41-9D12-421A32F2DCAC}"/>
            </c:ext>
          </c:extLst>
        </c:ser>
        <c:ser>
          <c:idx val="2"/>
          <c:order val="1"/>
          <c:tx>
            <c:strRef>
              <c:f>Feuil1!$L$1</c:f>
              <c:strCache>
                <c:ptCount val="1"/>
                <c:pt idx="0">
                  <c:v>Bénéfice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5090332458442693E-2"/>
                  <c:y val="9.722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DD-4E41-9D12-421A32F2DCAC}"/>
                </c:ext>
              </c:extLst>
            </c:dLbl>
            <c:dLbl>
              <c:idx val="1"/>
              <c:layout>
                <c:manualLayout>
                  <c:x val="-6.4756999125109363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5DD-4E41-9D12-421A32F2DCAC}"/>
                </c:ext>
              </c:extLst>
            </c:dLbl>
            <c:dLbl>
              <c:idx val="2"/>
              <c:layout>
                <c:manualLayout>
                  <c:x val="-3.8756999125109361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DD-4E41-9D12-421A32F2DCAC}"/>
                </c:ext>
              </c:extLst>
            </c:dLbl>
            <c:dLbl>
              <c:idx val="3"/>
              <c:layout>
                <c:manualLayout>
                  <c:x val="-7.0090332458442692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5DD-4E41-9D12-421A32F2DCAC}"/>
                </c:ext>
              </c:extLst>
            </c:dLbl>
            <c:dLbl>
              <c:idx val="4"/>
              <c:layout>
                <c:manualLayout>
                  <c:x val="-4.7090332458442796E-2"/>
                  <c:y val="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5DD-4E41-9D12-421A32F2DC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Feuil1!$L$2:$L$6</c:f>
              <c:numCache>
                <c:formatCode>_-* #\ ##0\ "€"_-;\-* #\ ##0\ "€"_-;_-* "-"??\ "€"_-;_-@_-</c:formatCode>
                <c:ptCount val="5"/>
                <c:pt idx="0">
                  <c:v>-911</c:v>
                </c:pt>
                <c:pt idx="1">
                  <c:v>-4896</c:v>
                </c:pt>
                <c:pt idx="2">
                  <c:v>6250</c:v>
                </c:pt>
                <c:pt idx="3">
                  <c:v>11379</c:v>
                </c:pt>
                <c:pt idx="4">
                  <c:v>7802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B5DD-4E41-9D12-421A32F2DCA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1044537520"/>
        <c:axId val="1044541872"/>
      </c:lineChart>
      <c:catAx>
        <c:axId val="1044537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41872"/>
        <c:crosses val="autoZero"/>
        <c:auto val="1"/>
        <c:lblAlgn val="ctr"/>
        <c:lblOffset val="100"/>
        <c:noMultiLvlLbl val="0"/>
      </c:catAx>
      <c:valAx>
        <c:axId val="1044541872"/>
        <c:scaling>
          <c:orientation val="minMax"/>
        </c:scaling>
        <c:delete val="0"/>
        <c:axPos val="l"/>
        <c:numFmt formatCode="_-* #\ ##0\ &quot;€&quot;_-;\-* #\ 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04453752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Feuil1!$A$1</c:f>
              <c:strCache>
                <c:ptCount val="1"/>
                <c:pt idx="0">
                  <c:v>Cloture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3.0722222222222224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3CB-4FCD-B882-F11F73CE11E7}"/>
                </c:ext>
              </c:extLst>
            </c:dLbl>
            <c:dLbl>
              <c:idx val="1"/>
              <c:layout>
                <c:manualLayout>
                  <c:x val="-4.5388888888888888E-2"/>
                  <c:y val="-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CB-4FCD-B882-F11F73CE11E7}"/>
                </c:ext>
              </c:extLst>
            </c:dLbl>
            <c:dLbl>
              <c:idx val="2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3CB-4FCD-B882-F11F73CE11E7}"/>
                </c:ext>
              </c:extLst>
            </c:dLbl>
            <c:dLbl>
              <c:idx val="3"/>
              <c:layout>
                <c:manualLayout>
                  <c:x val="-4.2611111111111113E-2"/>
                  <c:y val="-2.31481481481481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3CB-4FCD-B882-F11F73CE11E7}"/>
                </c:ext>
              </c:extLst>
            </c:dLbl>
            <c:dLbl>
              <c:idx val="4"/>
              <c:layout>
                <c:manualLayout>
                  <c:x val="-3.1500000000000104E-2"/>
                  <c:y val="-3.70370370370370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3CB-4FCD-B882-F11F73CE11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Feuil1!$A$2:$A$6</c:f>
              <c:numCache>
                <c:formatCode>General</c:formatCode>
                <c:ptCount val="5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</c:numCache>
            </c:numRef>
          </c:cat>
          <c:val>
            <c:numRef>
              <c:f>Feuil1!$B$2:$B$6</c:f>
              <c:numCache>
                <c:formatCode>General</c:formatCode>
                <c:ptCount val="5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3CB-4FCD-B882-F11F73CE11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smooth val="0"/>
        <c:axId val="599405263"/>
        <c:axId val="599408591"/>
      </c:lineChart>
      <c:catAx>
        <c:axId val="599405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9408591"/>
        <c:crosses val="autoZero"/>
        <c:auto val="1"/>
        <c:lblAlgn val="ctr"/>
        <c:lblOffset val="100"/>
        <c:noMultiLvlLbl val="0"/>
      </c:catAx>
      <c:valAx>
        <c:axId val="599408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99405263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image" Target="../media/image20.jpeg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0.06386</cdr:x>
      <cdr:y>0.08531</cdr:y>
    </cdr:from>
    <cdr:to>
      <cdr:x>0.25426</cdr:x>
      <cdr:y>0.31798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306705" y="3352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FR" sz="1100" b="1">
            <a:solidFill>
              <a:srgbClr val="00B0F0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6624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536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1494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9775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étions 9 aux conseil coopératif,</a:t>
            </a:r>
          </a:p>
          <a:p>
            <a:r>
              <a:rPr lang="fr-FR" dirty="0" smtClean="0"/>
              <a:t>A noter que d’autres sociétaires ont travaillés aussi ponctuellement ou de</a:t>
            </a:r>
            <a:r>
              <a:rPr lang="fr-FR" baseline="0" dirty="0" smtClean="0"/>
              <a:t> façon plus continu,</a:t>
            </a:r>
          </a:p>
          <a:p>
            <a:endParaRPr lang="fr-FR" baseline="0" dirty="0" smtClean="0"/>
          </a:p>
          <a:p>
            <a:r>
              <a:rPr lang="fr-FR" baseline="0" dirty="0" smtClean="0"/>
              <a:t>Pascale Bernard démissionne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029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11278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8423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- </a:t>
            </a:r>
            <a:r>
              <a:rPr lang="fr-FR" baseline="0" dirty="0" smtClean="0"/>
              <a:t>Lecture de la résolution - </a:t>
            </a:r>
            <a:r>
              <a:rPr lang="fr-FR" dirty="0" smtClean="0"/>
              <a:t>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3621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l’assemblée générale doit admettre tous les nouveaux sociétaires depuis la dernière l’assemblée générale, nous avons 41 nouveaux sociétaires,</a:t>
            </a:r>
          </a:p>
          <a:p>
            <a:r>
              <a:rPr lang="fr-FR" dirty="0" err="1" smtClean="0"/>
              <a:t>Diap</a:t>
            </a:r>
            <a:r>
              <a:rPr lang="fr-FR" dirty="0" smtClean="0"/>
              <a:t>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23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9430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6689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300" dirty="0"/>
              <a:t>Il est proposé une rémunération de </a:t>
            </a:r>
            <a:r>
              <a:rPr lang="fr-FR" sz="1300" b="1" dirty="0"/>
              <a:t>2% </a:t>
            </a:r>
            <a:r>
              <a:rPr lang="fr-FR" sz="1300" dirty="0"/>
              <a:t>des parts sociales souscrites et libérées avant le </a:t>
            </a:r>
            <a:r>
              <a:rPr lang="fr-FR" sz="1300" dirty="0" smtClean="0"/>
              <a:t>31/12/2020,</a:t>
            </a:r>
            <a:endParaRPr lang="fr-FR" sz="1300" dirty="0"/>
          </a:p>
          <a:p>
            <a:r>
              <a:rPr lang="fr-FR" sz="1300" dirty="0"/>
              <a:t>soit 1 €/part, représentant la somme de </a:t>
            </a:r>
            <a:r>
              <a:rPr lang="fr-FR" sz="1300" b="1" dirty="0" smtClean="0"/>
              <a:t>2 780 €</a:t>
            </a:r>
            <a:r>
              <a:rPr lang="fr-FR" sz="1300" dirty="0" smtClean="0"/>
              <a:t>.</a:t>
            </a:r>
            <a:endParaRPr lang="fr-FR" sz="1300" dirty="0"/>
          </a:p>
          <a:p>
            <a:r>
              <a:rPr lang="fr-FR" sz="1300" dirty="0"/>
              <a:t>La distribution du dividende s’avérant très complexe et onéreuse pour la société, au regard de sommes</a:t>
            </a:r>
          </a:p>
          <a:p>
            <a:r>
              <a:rPr lang="fr-FR" sz="1300" dirty="0"/>
              <a:t>unitaires faibles, il est proposé que cette rémunération due aux coopérateurs présents au </a:t>
            </a:r>
            <a:r>
              <a:rPr lang="fr-FR" sz="1300" dirty="0" smtClean="0"/>
              <a:t>31/12/2020</a:t>
            </a:r>
            <a:endParaRPr lang="fr-FR" sz="1300" dirty="0"/>
          </a:p>
          <a:p>
            <a:r>
              <a:rPr lang="fr-FR" sz="1300" dirty="0" smtClean="0"/>
              <a:t>Soit mise </a:t>
            </a:r>
            <a:r>
              <a:rPr lang="fr-FR" sz="1300" dirty="0"/>
              <a:t>en paiement au cours d’un prochain</a:t>
            </a:r>
          </a:p>
          <a:p>
            <a:r>
              <a:rPr lang="fr-FR" sz="1300" dirty="0"/>
              <a:t>Exercice –</a:t>
            </a:r>
          </a:p>
          <a:p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589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81983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 smtClean="0"/>
              <a:t>Inchangé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670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– Lecture de la résolution -Vote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17643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PS nouvelles</a:t>
            </a:r>
          </a:p>
          <a:p>
            <a:pPr defTabSz="990478">
              <a:defRPr/>
            </a:pPr>
            <a:r>
              <a:rPr lang="fr-FR" sz="1300" dirty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90233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21733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Statutairement l’AG doit voter l’orientation générale de la coopérative  -</a:t>
            </a:r>
          </a:p>
          <a:p>
            <a:r>
              <a:rPr lang="fr-FR" dirty="0" smtClean="0"/>
              <a:t>Ouvrir</a:t>
            </a:r>
            <a:r>
              <a:rPr lang="fr-FR" baseline="0" dirty="0" smtClean="0"/>
              <a:t> une parenthèse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57002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9435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 smtClean="0"/>
              <a:t>Lecture de la résolution - </a:t>
            </a:r>
            <a:r>
              <a:rPr lang="fr-FR" sz="1200" dirty="0" smtClean="0"/>
              <a:t>Questions - </a:t>
            </a:r>
            <a:r>
              <a:rPr lang="fr-FR" baseline="0" dirty="0" smtClean="0"/>
              <a:t>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9174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smtClean="0"/>
              <a:t>Questions - </a:t>
            </a:r>
            <a:r>
              <a:rPr lang="fr-FR" baseline="0" smtClean="0"/>
              <a:t>Lecture de la résolution -Vote</a:t>
            </a:r>
            <a:endParaRPr lang="fr-FR" sz="1300" smtClean="0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34623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2091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00" dirty="0" smtClean="0"/>
              <a:t>Questions - </a:t>
            </a:r>
            <a:r>
              <a:rPr lang="fr-FR" baseline="0" dirty="0" smtClean="0"/>
              <a:t>Lecture de la résolution -Vote</a:t>
            </a:r>
            <a:endParaRPr lang="fr-FR" sz="1300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0844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Questions réponses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28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3754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Nous avons de bonnes relations avec les correspondant locaux  de la dépêche</a:t>
            </a:r>
          </a:p>
          <a:p>
            <a:r>
              <a:rPr lang="fr-FR" dirty="0" smtClean="0"/>
              <a:t>Vous pouvez retrouver les articles sur notre site https://icea-enr.fr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contexte sanitaire a limité le nombre d’évènements auxquels Icéa a participé ou a organisés par conséquent les articles et publications ont été moins nombreux que les années précédentes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631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Etre présent sur le terrain est vraiment important pour faire connaitre notre coopérative, malgré</a:t>
            </a:r>
            <a:r>
              <a:rPr lang="fr-FR" baseline="0" dirty="0" smtClean="0"/>
              <a:t> le contexte sanitaire nous avons réussi a tenir 6 stands et à faire une inauguration à Montbrun Lauragais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8046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accélérer le déploiement des projets citoyens et participatifs d’énergies renouvelables, ECLR propose, à toutes les étapes d’un projet, une série d’outils méthodologiques,</a:t>
            </a:r>
            <a:r>
              <a:rPr lang="fr-FR" baseline="0" dirty="0" smtClean="0"/>
              <a:t> </a:t>
            </a:r>
            <a:r>
              <a:rPr lang="fr-FR" dirty="0" smtClean="0"/>
              <a:t>un accompagnement personnalisé) et la mise en relation avec la communauté régionale de porteurs,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4966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Voici un compte de résultat très simplifié pour plus de détails la</a:t>
            </a:r>
            <a:r>
              <a:rPr lang="fr-FR" baseline="0" dirty="0" smtClean="0"/>
              <a:t> plaquette comptes est a disposition,</a:t>
            </a:r>
          </a:p>
          <a:p>
            <a:r>
              <a:rPr lang="fr-FR" baseline="0" dirty="0" smtClean="0"/>
              <a:t>A noter un bénéfice de 7 802 € dont 2 216,98 € de quote part subventions</a:t>
            </a:r>
          </a:p>
          <a:p>
            <a:endParaRPr lang="fr-FR" baseline="0" dirty="0" smtClean="0"/>
          </a:p>
          <a:p>
            <a:r>
              <a:rPr lang="fr-FR" baseline="0" dirty="0" smtClean="0"/>
              <a:t>Achat et charges : assurance, </a:t>
            </a:r>
            <a:r>
              <a:rPr lang="fr-FR" baseline="0" dirty="0" err="1" smtClean="0"/>
              <a:t>turpe</a:t>
            </a:r>
            <a:r>
              <a:rPr lang="fr-FR" baseline="0" dirty="0" smtClean="0"/>
              <a:t>, maintenances, frais de télétransmission, comptabilité, affranchissement, services bancaires</a:t>
            </a:r>
          </a:p>
          <a:p>
            <a:endParaRPr lang="fr-FR" baseline="0" dirty="0" smtClean="0"/>
          </a:p>
          <a:p>
            <a:r>
              <a:rPr lang="fr-FR" baseline="0" dirty="0" smtClean="0"/>
              <a:t>En 2021 le chiffre d’affaire autour de 43 000 €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4909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6188" y="1279525"/>
            <a:ext cx="4606925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Bilan simplifié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2042319"/>
            <a:ext cx="7772400" cy="2387600"/>
          </a:xfrm>
        </p:spPr>
        <p:txBody>
          <a:bodyPr anchor="b"/>
          <a:lstStyle>
            <a:lvl1pPr algn="ctr">
              <a:defRPr sz="600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38" y="61387"/>
            <a:ext cx="1978524" cy="1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4351" y="1116019"/>
            <a:ext cx="3429000" cy="402317"/>
          </a:xfrm>
        </p:spPr>
        <p:txBody>
          <a:bodyPr>
            <a:normAutofit/>
          </a:bodyPr>
          <a:lstStyle>
            <a:lvl1pPr>
              <a:defRPr sz="1000" b="1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noProof="0" dirty="0" smtClean="0"/>
              <a:t>Initiative Citoyenne pour une Energie Alternative</a:t>
            </a:r>
            <a:endParaRPr lang="fr-FR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BA59-5595-4BB9-9F69-06F8D62A6413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558" y="123862"/>
            <a:ext cx="1571500" cy="1045684"/>
          </a:xfrm>
          <a:prstGeom prst="rect">
            <a:avLst/>
          </a:prstGeom>
        </p:spPr>
      </p:pic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 smtClean="0"/>
              <a:t>Modifiez les styles du texte du</a:t>
            </a:r>
          </a:p>
        </p:txBody>
      </p:sp>
      <p:pic>
        <p:nvPicPr>
          <p:cNvPr id="3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099" y="243840"/>
            <a:ext cx="1447930" cy="14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76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42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7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5557" y="5843596"/>
            <a:ext cx="2057400" cy="365125"/>
          </a:xfrm>
        </p:spPr>
        <p:txBody>
          <a:bodyPr/>
          <a:lstStyle>
            <a:lvl1pPr marL="0" algn="l" defTabSz="914400" rtl="0" eaLnBrk="1" latinLnBrk="0" hangingPunct="1">
              <a:defRPr lang="fr-FR" sz="14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404BBA59-5595-4BB9-9F69-06F8D62A6413}" type="datetime1">
              <a:rPr lang="fr-FR" smtClean="0"/>
              <a:pPr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8116" y="5843596"/>
            <a:ext cx="30861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44216" y="5846773"/>
            <a:ext cx="20574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074334" y="499533"/>
            <a:ext cx="6985000" cy="482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1" y="236388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40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9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40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A1E7C-8A38-4EC4-9981-E334864F561C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7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27/04/2022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5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27/04/2022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2.bin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i="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Nos soutiens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59453" y="1758923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région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8"/>
            <a:ext cx="3267543" cy="2422448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Castanet-Tolosan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10"/>
            <a:ext cx="4974048" cy="4151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Compte de </a:t>
            </a:r>
            <a:r>
              <a:rPr lang="fr-FR" sz="3200" b="1" i="1" dirty="0" smtClean="0"/>
              <a:t>résultat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8539"/>
              </p:ext>
            </p:extLst>
          </p:nvPr>
        </p:nvGraphicFramePr>
        <p:xfrm>
          <a:off x="226134" y="1564485"/>
          <a:ext cx="8618708" cy="447489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253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3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26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0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8863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Charges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r>
                        <a:rPr lang="fr-FR" sz="2200" b="1" kern="1200" dirty="0" smtClean="0">
                          <a:effectLst/>
                        </a:rPr>
                        <a:t>Achats et charges externes</a:t>
                      </a:r>
                      <a:endParaRPr lang="fr-FR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sz="2200" b="1" dirty="0" smtClean="0"/>
                        <a:t>10 530</a:t>
                      </a:r>
                      <a:endParaRPr lang="fr-FR" sz="2200" b="1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d’exploitation </a:t>
                      </a:r>
                      <a:endParaRPr lang="fr-FR" sz="2200" b="1" dirty="0" smtClean="0"/>
                    </a:p>
                    <a:p>
                      <a:pPr algn="l"/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dirty="0" smtClean="0"/>
                        <a:t>37 519</a:t>
                      </a:r>
                    </a:p>
                    <a:p>
                      <a:pPr algn="r"/>
                      <a:endParaRPr lang="fr-FR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Dotation aux amortissements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19 038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Produits exceptionnels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3 297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177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Charges financières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2 728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Produits financiers </a:t>
                      </a:r>
                    </a:p>
                    <a:p>
                      <a:pPr marL="0" algn="l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363</a:t>
                      </a:r>
                    </a:p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29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Impôt sur les sociétés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3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effectLst/>
                        </a:rPr>
                        <a:t>Charges</a:t>
                      </a:r>
                      <a:r>
                        <a:rPr lang="fr-FR" sz="2200" b="1" kern="1200" baseline="0" dirty="0" smtClean="0">
                          <a:effectLst/>
                        </a:rPr>
                        <a:t> exceptionnelles</a:t>
                      </a:r>
                      <a:endParaRPr lang="fr-FR" sz="22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/>
                        </a:rPr>
                        <a:t>1 080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200" b="1" dirty="0"/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725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des charges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2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33 376</a:t>
                      </a:r>
                      <a:endParaRPr lang="fr-FR" sz="22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des produits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2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41  178</a:t>
                      </a: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02004"/>
              </p:ext>
            </p:extLst>
          </p:nvPr>
        </p:nvGraphicFramePr>
        <p:xfrm>
          <a:off x="3957301" y="6143306"/>
          <a:ext cx="4105276" cy="55033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116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86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Bénéfice</a:t>
                      </a:r>
                      <a:endParaRPr lang="fr-FR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800" kern="1200" dirty="0" smtClean="0">
                          <a:effectLst/>
                        </a:rPr>
                        <a:t>7 802 €</a:t>
                      </a:r>
                      <a:endParaRPr lang="fr-FR" sz="2800" kern="1200" dirty="0">
                        <a:solidFill>
                          <a:schemeClr val="tx1"/>
                        </a:solidFill>
                        <a:effectLst/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8950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928453" y="1171035"/>
            <a:ext cx="2855119" cy="488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Bilan simplifié</a:t>
            </a:r>
            <a:endParaRPr lang="fr-FR" sz="3200" b="1" i="1" dirty="0"/>
          </a:p>
        </p:txBody>
      </p:sp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399487"/>
              </p:ext>
            </p:extLst>
          </p:nvPr>
        </p:nvGraphicFramePr>
        <p:xfrm>
          <a:off x="143724" y="2559974"/>
          <a:ext cx="8783535" cy="19943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9666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88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9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8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422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/>
                        <a:t>Actif</a:t>
                      </a:r>
                      <a:endParaRPr lang="fr-FR" sz="2400" dirty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/>
                        <a:t>Passif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immobilisé 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369 055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Capitaux propres</a:t>
                      </a:r>
                      <a:endParaRPr lang="fr-FR" sz="2400" b="1" dirty="0" smtClean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/>
                        <a:t>217 735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497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Actif circulant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/>
                        </a:rPr>
                        <a:t>69 975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Dettes 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kern="1200" dirty="0" smtClean="0">
                          <a:effectLst/>
                        </a:rPr>
                        <a:t>213 472</a:t>
                      </a:r>
                      <a:endParaRPr lang="fr-FR" sz="24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4966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solidFill>
                            <a:schemeClr val="dk1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Total actif général</a:t>
                      </a:r>
                      <a:endParaRPr lang="fr-FR" sz="2400" b="1" kern="1200" dirty="0">
                        <a:solidFill>
                          <a:schemeClr val="dk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Total passif</a:t>
                      </a:r>
                      <a:r>
                        <a:rPr lang="fr-FR" sz="2400" b="1" kern="1200" baseline="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</a:t>
                      </a:r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général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fr-FR" sz="2400" b="1" kern="1200" dirty="0" smtClean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 432 030</a:t>
                      </a:r>
                      <a:endParaRPr lang="fr-FR" sz="2400" b="1" kern="1200" dirty="0">
                        <a:solidFill>
                          <a:schemeClr val="tx1"/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Eras Bold ITC" panose="020B0907030504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Espace réservé du contenu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371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859185" y="1141165"/>
            <a:ext cx="5603132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i="1" dirty="0">
                <a:solidFill>
                  <a:schemeClr val="bg1"/>
                </a:solidFill>
              </a:rPr>
              <a:t>Evolution du capital social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43045" y="5572643"/>
            <a:ext cx="8762502" cy="1033027"/>
          </a:xfrm>
          <a:prstGeom prst="roundRect">
            <a:avLst>
              <a:gd name="adj" fmla="val 5822"/>
            </a:avLst>
          </a:prstGeom>
          <a:effectLst/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fr-FR" dirty="0" smtClean="0">
                <a:effectLst/>
              </a:rPr>
              <a:t>Le capital social est de 140 </a:t>
            </a:r>
            <a:r>
              <a:rPr lang="fr-FR" dirty="0">
                <a:effectLst/>
              </a:rPr>
              <a:t>300 </a:t>
            </a:r>
            <a:r>
              <a:rPr lang="fr-FR" dirty="0" smtClean="0">
                <a:effectLst/>
              </a:rPr>
              <a:t>€, en  </a:t>
            </a:r>
            <a:r>
              <a:rPr lang="fr-FR" dirty="0">
                <a:effectLst/>
              </a:rPr>
              <a:t>augmentation de 1 300 </a:t>
            </a:r>
            <a:r>
              <a:rPr lang="fr-FR" dirty="0" smtClean="0">
                <a:effectLst/>
              </a:rPr>
              <a:t>€ par rapport à l’exercice précédent</a:t>
            </a:r>
            <a:endParaRPr lang="fr-FR" dirty="0" smtClean="0"/>
          </a:p>
        </p:txBody>
      </p:sp>
      <p:graphicFrame>
        <p:nvGraphicFramePr>
          <p:cNvPr id="11" name="Graphique 10"/>
          <p:cNvGraphicFramePr/>
          <p:nvPr>
            <p:extLst>
              <p:ext uri="{D42A27DB-BD31-4B8C-83A1-F6EECF244321}">
                <p14:modId xmlns:p14="http://schemas.microsoft.com/office/powerpoint/2010/main" val="375904496"/>
              </p:ext>
            </p:extLst>
          </p:nvPr>
        </p:nvGraphicFramePr>
        <p:xfrm>
          <a:off x="1633670" y="1898367"/>
          <a:ext cx="5981252" cy="3669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88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169268" y="1026069"/>
            <a:ext cx="6532347" cy="823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chiffre d'affaire et du bénéfice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10772" y="5664837"/>
            <a:ext cx="8762502" cy="1065008"/>
          </a:xfrm>
          <a:prstGeom prst="roundRect">
            <a:avLst>
              <a:gd name="adj" fmla="val 5822"/>
            </a:avLst>
          </a:prstGeom>
          <a:effectLst/>
        </p:spPr>
        <p:txBody>
          <a:bodyPr>
            <a:normAutofit fontScale="70000" lnSpcReduction="20000"/>
          </a:bodyPr>
          <a:lstStyle/>
          <a:p>
            <a:pPr marL="457200" lvl="1" indent="0">
              <a:buNone/>
            </a:pPr>
            <a:r>
              <a:rPr lang="fr-FR" dirty="0"/>
              <a:t>Le chiffre d'affaire est stable car les 2 centrales </a:t>
            </a:r>
            <a:r>
              <a:rPr lang="fr-FR" dirty="0" smtClean="0"/>
              <a:t>ont </a:t>
            </a:r>
            <a:r>
              <a:rPr lang="fr-FR" dirty="0"/>
              <a:t>été mises en service </a:t>
            </a:r>
            <a:r>
              <a:rPr lang="fr-FR" dirty="0" smtClean="0"/>
              <a:t>qu’en fin d’année</a:t>
            </a:r>
            <a:endParaRPr lang="fr-FR" dirty="0"/>
          </a:p>
          <a:p>
            <a:pPr marL="457200" lvl="1" indent="0">
              <a:buNone/>
            </a:pPr>
            <a:r>
              <a:rPr lang="fr-FR" dirty="0"/>
              <a:t>Les charges ont augmentés </a:t>
            </a:r>
            <a:r>
              <a:rPr lang="fr-FR" dirty="0" smtClean="0"/>
              <a:t>dû </a:t>
            </a:r>
            <a:r>
              <a:rPr lang="fr-FR" dirty="0"/>
              <a:t>à l'externalisation complète de la comptabilité</a:t>
            </a:r>
          </a:p>
          <a:p>
            <a:pPr marL="457200" lvl="1" indent="0">
              <a:buNone/>
            </a:pPr>
            <a:endParaRPr lang="fr-FR" dirty="0" smtClean="0"/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459850879"/>
              </p:ext>
            </p:extLst>
          </p:nvPr>
        </p:nvGraphicFramePr>
        <p:xfrm>
          <a:off x="1990165" y="2092306"/>
          <a:ext cx="6084682" cy="3329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6583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577176" y="1779875"/>
            <a:ext cx="6095740" cy="1049821"/>
          </a:xfrm>
          <a:effectLst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800" dirty="0" smtClean="0"/>
              <a:t>378 </a:t>
            </a:r>
            <a:r>
              <a:rPr lang="fr-FR" sz="2800" dirty="0"/>
              <a:t>sociétaires au </a:t>
            </a:r>
            <a:r>
              <a:rPr lang="fr-FR" sz="2800" dirty="0" smtClean="0"/>
              <a:t>31/12/2021 </a:t>
            </a:r>
            <a:r>
              <a:rPr lang="fr-FR" sz="2800" dirty="0"/>
              <a:t>dont </a:t>
            </a:r>
            <a:r>
              <a:rPr lang="fr-FR" sz="2800" dirty="0" smtClean="0"/>
              <a:t>11 </a:t>
            </a:r>
            <a:r>
              <a:rPr lang="fr-FR" sz="2800" dirty="0"/>
              <a:t>sociétaires de plus en </a:t>
            </a:r>
            <a:r>
              <a:rPr lang="fr-FR" sz="2800" dirty="0" smtClean="0"/>
              <a:t>2021</a:t>
            </a:r>
            <a:endParaRPr lang="fr-FR" sz="28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169269" y="1026069"/>
            <a:ext cx="6340030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Evolution du nombre de sociétaires</a:t>
            </a: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3829944944"/>
              </p:ext>
            </p:extLst>
          </p:nvPr>
        </p:nvGraphicFramePr>
        <p:xfrm>
          <a:off x="420021" y="2905923"/>
          <a:ext cx="6037281" cy="37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space réservé du contenu 3"/>
          <p:cNvSpPr txBox="1">
            <a:spLocks/>
          </p:cNvSpPr>
          <p:nvPr/>
        </p:nvSpPr>
        <p:spPr>
          <a:xfrm>
            <a:off x="6539447" y="3627439"/>
            <a:ext cx="2465907" cy="1049821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 smtClean="0"/>
              <a:t>6 Collectivités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2800" dirty="0" smtClean="0"/>
              <a:t>4 Entreprises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81858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2169269" y="1026069"/>
            <a:ext cx="5038355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Répartition du capital social</a:t>
            </a: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70" y="1801263"/>
            <a:ext cx="7233048" cy="443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8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 smtClean="0"/>
              <a:t> Conseil coopératif au 31/12/2022</a:t>
            </a:r>
            <a:endParaRPr lang="fr-FR" sz="3200" b="1" i="1" dirty="0"/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529251"/>
              </p:ext>
            </p:extLst>
          </p:nvPr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7489144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7173046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3968399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147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669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250042"/>
                  </a:ext>
                </a:extLst>
              </a:tr>
            </a:tbl>
          </a:graphicData>
        </a:graphic>
      </p:graphicFrame>
      <p:pic>
        <p:nvPicPr>
          <p:cNvPr id="33" name="Imag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137" y="1824567"/>
            <a:ext cx="6052556" cy="456547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1572" y="4657514"/>
            <a:ext cx="1769548" cy="1732528"/>
          </a:xfrm>
          <a:prstGeom prst="rect">
            <a:avLst/>
          </a:prstGeom>
        </p:spPr>
      </p:pic>
      <p:sp>
        <p:nvSpPr>
          <p:cNvPr id="62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6321179" y="1696330"/>
            <a:ext cx="2822821" cy="245611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FR" dirty="0" smtClean="0">
                <a:effectLst/>
              </a:rPr>
              <a:t>Les 12 membres actifs + </a:t>
            </a:r>
            <a:r>
              <a:rPr lang="fr-FR" dirty="0">
                <a:effectLst/>
              </a:rPr>
              <a:t>1 invitée, </a:t>
            </a:r>
            <a:r>
              <a:rPr lang="fr-FR" dirty="0" smtClean="0">
                <a:effectLst/>
              </a:rPr>
              <a:t>se sont  </a:t>
            </a:r>
            <a:r>
              <a:rPr lang="fr-FR" dirty="0">
                <a:effectLst/>
              </a:rPr>
              <a:t>réuni 6 fois en 2021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96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41064" y="1970014"/>
            <a:ext cx="8401722" cy="2526681"/>
          </a:xfrm>
          <a:prstGeom prst="rect">
            <a:avLst/>
          </a:prstGeom>
        </p:spPr>
      </p:pic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169268" y="1026069"/>
            <a:ext cx="6289799" cy="483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FR" sz="3200" b="1" i="1" dirty="0" smtClean="0"/>
              <a:t> Les groupes de travail</a:t>
            </a:r>
            <a:endParaRPr lang="fr-FR" sz="3200" b="1" i="1" dirty="0"/>
          </a:p>
        </p:txBody>
      </p:sp>
    </p:spTree>
    <p:extLst>
      <p:ext uri="{BB962C8B-B14F-4D97-AF65-F5344CB8AC3E}">
        <p14:creationId xmlns:p14="http://schemas.microsoft.com/office/powerpoint/2010/main" val="3692391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1359805" y="2363210"/>
            <a:ext cx="1726372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2022</a:t>
            </a:r>
            <a:endParaRPr lang="fr-FR" sz="2800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3531143" y="1253764"/>
            <a:ext cx="3735423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Évolution prévisible </a:t>
            </a:r>
          </a:p>
        </p:txBody>
      </p:sp>
      <p:sp>
        <p:nvSpPr>
          <p:cNvPr id="13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4183080" y="2919748"/>
            <a:ext cx="4799555" cy="386174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dirty="0" smtClean="0">
                <a:effectLst/>
              </a:rPr>
              <a:t>100 </a:t>
            </a:r>
            <a:r>
              <a:rPr lang="fr-FR" dirty="0">
                <a:effectLst/>
              </a:rPr>
              <a:t>kWc sur la tribune du stade de Ramonville. </a:t>
            </a:r>
            <a:r>
              <a:rPr lang="fr-FR" dirty="0">
                <a:effectLst/>
              </a:rPr>
              <a:t>E</a:t>
            </a:r>
            <a:r>
              <a:rPr lang="fr-FR" dirty="0" smtClean="0">
                <a:effectLst/>
              </a:rPr>
              <a:t>n autoconsommation</a:t>
            </a:r>
            <a:endParaRPr lang="fr-FR" sz="3600" dirty="0">
              <a:effectLst/>
            </a:endParaRPr>
          </a:p>
          <a:p>
            <a:pPr lvl="0"/>
            <a:r>
              <a:rPr lang="fr-FR" dirty="0">
                <a:effectLst/>
              </a:rPr>
              <a:t>36 kWc </a:t>
            </a:r>
            <a:r>
              <a:rPr lang="fr-FR" dirty="0" smtClean="0">
                <a:effectLst/>
              </a:rPr>
              <a:t> </a:t>
            </a:r>
            <a:r>
              <a:rPr lang="fr-FR" dirty="0">
                <a:effectLst/>
              </a:rPr>
              <a:t>gymnase à Castanet</a:t>
            </a:r>
            <a:endParaRPr lang="fr-FR" sz="3600" dirty="0">
              <a:effectLst/>
            </a:endParaRPr>
          </a:p>
          <a:p>
            <a:r>
              <a:rPr lang="fr-FR" dirty="0" smtClean="0">
                <a:effectLst/>
              </a:rPr>
              <a:t>36 </a:t>
            </a:r>
            <a:r>
              <a:rPr lang="fr-FR" dirty="0">
                <a:effectLst/>
              </a:rPr>
              <a:t>kWc sur les ateliers municipaux de </a:t>
            </a:r>
            <a:r>
              <a:rPr lang="fr-FR" dirty="0" smtClean="0">
                <a:effectLst/>
              </a:rPr>
              <a:t>Labège</a:t>
            </a:r>
          </a:p>
          <a:p>
            <a:r>
              <a:rPr lang="fr-FR" dirty="0">
                <a:effectLst/>
              </a:rPr>
              <a:t>30 kWc sur la salle polyvalente d'Odars</a:t>
            </a:r>
            <a:endParaRPr lang="fr-FR" dirty="0"/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lvl="1"/>
            <a:endParaRPr lang="fr-FR" dirty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3998171" y="2301033"/>
            <a:ext cx="4842335" cy="37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A l’étude et attente de décision</a:t>
            </a:r>
            <a:endParaRPr lang="fr-FR" sz="2800" b="1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225" y="2974433"/>
            <a:ext cx="3834803" cy="2157297"/>
          </a:xfrm>
          <a:prstGeom prst="rect">
            <a:avLst/>
          </a:prstGeom>
        </p:spPr>
      </p:pic>
      <p:sp>
        <p:nvSpPr>
          <p:cNvPr id="16" name="Espace réservé du contenu 3"/>
          <p:cNvSpPr txBox="1">
            <a:spLocks/>
          </p:cNvSpPr>
          <p:nvPr/>
        </p:nvSpPr>
        <p:spPr>
          <a:xfrm>
            <a:off x="145751" y="5277182"/>
            <a:ext cx="3756310" cy="1504306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/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</a:pPr>
            <a:r>
              <a:rPr lang="fr-FR" dirty="0" smtClean="0"/>
              <a:t>Ecole Damas </a:t>
            </a:r>
            <a:r>
              <a:rPr lang="fr-FR" dirty="0" err="1" smtClean="0"/>
              <a:t>Auba</a:t>
            </a:r>
            <a:endParaRPr lang="fr-FR" dirty="0" smtClean="0"/>
          </a:p>
          <a:p>
            <a:pPr marL="457200" lvl="1" indent="0">
              <a:buNone/>
            </a:pPr>
            <a:r>
              <a:rPr lang="fr-FR" dirty="0" smtClean="0"/>
              <a:t>36 </a:t>
            </a:r>
            <a:r>
              <a:rPr lang="fr-FR" dirty="0" err="1" smtClean="0"/>
              <a:t>Kwc</a:t>
            </a:r>
            <a:endParaRPr lang="fr-FR" dirty="0" smtClean="0"/>
          </a:p>
          <a:p>
            <a:pPr marL="457200" lvl="1" indent="0">
              <a:buNone/>
            </a:pPr>
            <a:r>
              <a:rPr lang="fr-FR" dirty="0" smtClean="0"/>
              <a:t>Toussaint 2022</a:t>
            </a:r>
          </a:p>
          <a:p>
            <a:pPr lvl="1"/>
            <a:endParaRPr lang="fr-FR" dirty="0" smtClean="0"/>
          </a:p>
          <a:p>
            <a:pPr lvl="1"/>
            <a:endParaRPr lang="fr-FR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96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</a:t>
            </a:r>
            <a:r>
              <a:rPr lang="fr-FR" dirty="0" smtClean="0"/>
              <a:t>de la </a:t>
            </a:r>
            <a:r>
              <a:rPr lang="fr-FR" dirty="0" smtClean="0"/>
              <a:t>1ème </a:t>
            </a:r>
            <a:r>
              <a:rPr lang="fr-FR" dirty="0" smtClean="0"/>
              <a:t>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88160" y="2587521"/>
            <a:ext cx="5967636" cy="8550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altLang="fr-FR" sz="3200" b="1" i="1" dirty="0"/>
              <a:t>Approbation rapport de Gestion</a:t>
            </a:r>
          </a:p>
        </p:txBody>
      </p:sp>
    </p:spTree>
    <p:extLst>
      <p:ext uri="{BB962C8B-B14F-4D97-AF65-F5344CB8AC3E}">
        <p14:creationId xmlns:p14="http://schemas.microsoft.com/office/powerpoint/2010/main" val="3740149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4120" y="1499264"/>
            <a:ext cx="8648914" cy="1582987"/>
          </a:xfrm>
        </p:spPr>
        <p:txBody>
          <a:bodyPr>
            <a:normAutofit fontScale="90000"/>
          </a:bodyPr>
          <a:lstStyle/>
          <a:p>
            <a:r>
              <a:rPr lang="fr-FR" dirty="0"/>
              <a:t>Assemblée </a:t>
            </a:r>
            <a:r>
              <a:rPr lang="fr-FR" dirty="0" smtClean="0"/>
              <a:t>générale mixte du 14 mai 2022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9" y="3517905"/>
            <a:ext cx="57150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2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1238868" y="2534577"/>
            <a:ext cx="7167717" cy="8798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Approbation des comptes de l'exercice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62227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2418" y="2046482"/>
            <a:ext cx="8712200" cy="1027313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Le conseil coopératif a admis 11 nouveaux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sociétaires depuis </a:t>
            </a:r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l’assemblée générale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du 12/06/2021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082800" y="313272"/>
            <a:ext cx="6985000" cy="711199"/>
          </a:xfrm>
        </p:spPr>
        <p:txBody>
          <a:bodyPr>
            <a:normAutofit/>
          </a:bodyPr>
          <a:lstStyle/>
          <a:p>
            <a:r>
              <a:rPr lang="fr-FR" dirty="0" smtClean="0"/>
              <a:t>Vote de la 3 </a:t>
            </a:r>
            <a:r>
              <a:rPr lang="fr-FR" dirty="0" err="1" smtClean="0"/>
              <a:t>ème</a:t>
            </a:r>
            <a:r>
              <a:rPr lang="fr-FR" dirty="0" smtClean="0"/>
              <a:t> </a:t>
            </a:r>
            <a:r>
              <a:rPr lang="fr-FR" dirty="0"/>
              <a:t>résolution  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769534" y="1226216"/>
            <a:ext cx="7298266" cy="6185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>
                <a:solidFill>
                  <a:schemeClr val="bg1"/>
                </a:solidFill>
              </a:rPr>
              <a:t>Admission des nouveaux sociétaires</a:t>
            </a: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491355"/>
              </p:ext>
            </p:extLst>
          </p:nvPr>
        </p:nvGraphicFramePr>
        <p:xfrm>
          <a:off x="774550" y="3275538"/>
          <a:ext cx="7637930" cy="3582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140">
                  <a:extLst>
                    <a:ext uri="{9D8B030D-6E8A-4147-A177-3AD203B41FA5}">
                      <a16:colId xmlns:a16="http://schemas.microsoft.com/office/drawing/2014/main" val="2664357134"/>
                    </a:ext>
                  </a:extLst>
                </a:gridCol>
                <a:gridCol w="3061084">
                  <a:extLst>
                    <a:ext uri="{9D8B030D-6E8A-4147-A177-3AD203B41FA5}">
                      <a16:colId xmlns:a16="http://schemas.microsoft.com/office/drawing/2014/main" val="3770974791"/>
                    </a:ext>
                  </a:extLst>
                </a:gridCol>
                <a:gridCol w="2095683">
                  <a:extLst>
                    <a:ext uri="{9D8B030D-6E8A-4147-A177-3AD203B41FA5}">
                      <a16:colId xmlns:a16="http://schemas.microsoft.com/office/drawing/2014/main" val="4232866517"/>
                    </a:ext>
                  </a:extLst>
                </a:gridCol>
                <a:gridCol w="871023">
                  <a:extLst>
                    <a:ext uri="{9D8B030D-6E8A-4147-A177-3AD203B41FA5}">
                      <a16:colId xmlns:a16="http://schemas.microsoft.com/office/drawing/2014/main" val="2396617926"/>
                    </a:ext>
                  </a:extLst>
                </a:gridCol>
              </a:tblGrid>
              <a:tr h="5093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N°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Prénom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Non d'usage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0960773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NEYROLLES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Eric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85184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Mas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436187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Nicolas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Jean Christophe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127468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Gardette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Elouan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9419834"/>
                  </a:ext>
                </a:extLst>
              </a:tr>
              <a:tr h="2490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Schmitz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Christiane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Brustel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89268951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6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PHAM NGOC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Quynh-Anh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4433638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7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BARRERE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Anne-Sophie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345444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8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>
                          <a:effectLst/>
                        </a:rPr>
                        <a:t>GIBERT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AUDREY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1798850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9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 dirty="0" err="1">
                          <a:effectLst/>
                        </a:rPr>
                        <a:t>Culerrier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Raphael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773026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10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Thierry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Xavier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8549402"/>
                  </a:ext>
                </a:extLst>
              </a:tr>
              <a:tr h="2824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11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cap="all">
                          <a:effectLst/>
                        </a:rPr>
                        <a:t>MAUREL MANUGUERRA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Clément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19220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4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024690" y="2689325"/>
            <a:ext cx="7293685" cy="17428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fontAlgn="base"/>
            <a:r>
              <a:rPr lang="fr-FR" sz="3200" b="1" i="1" dirty="0">
                <a:solidFill>
                  <a:schemeClr val="bg1"/>
                </a:solidFill>
              </a:rPr>
              <a:t>Délégation </a:t>
            </a:r>
            <a:r>
              <a:rPr lang="fr-FR" sz="3200" b="1" i="1" dirty="0">
                <a:solidFill>
                  <a:schemeClr val="bg1"/>
                </a:solidFill>
              </a:rPr>
              <a:t>pour </a:t>
            </a:r>
            <a:r>
              <a:rPr lang="fr-FR" sz="3200" b="1" i="1" dirty="0">
                <a:solidFill>
                  <a:schemeClr val="bg1"/>
                </a:solidFill>
              </a:rPr>
              <a:t>l’admission des nouveaux sociétaires</a:t>
            </a:r>
          </a:p>
        </p:txBody>
      </p:sp>
    </p:spTree>
    <p:extLst>
      <p:ext uri="{BB962C8B-B14F-4D97-AF65-F5344CB8AC3E}">
        <p14:creationId xmlns:p14="http://schemas.microsoft.com/office/powerpoint/2010/main" val="27971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5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64696" y="2083365"/>
            <a:ext cx="8626642" cy="37634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85000" lnSpcReduction="10000"/>
          </a:bodyPr>
          <a:lstStyle/>
          <a:p>
            <a:r>
              <a:rPr lang="fr-FR" dirty="0">
                <a:effectLst/>
              </a:rPr>
              <a:t>Résultat : 					</a:t>
            </a:r>
            <a:r>
              <a:rPr lang="fr-FR" dirty="0" smtClean="0">
                <a:effectLst/>
              </a:rPr>
              <a:t>	7 </a:t>
            </a:r>
            <a:r>
              <a:rPr lang="fr-FR" dirty="0">
                <a:effectLst/>
              </a:rPr>
              <a:t>802,35 €</a:t>
            </a:r>
          </a:p>
          <a:p>
            <a:r>
              <a:rPr lang="fr-FR" dirty="0">
                <a:effectLst/>
              </a:rPr>
              <a:t>Mise en réserve </a:t>
            </a:r>
            <a:r>
              <a:rPr lang="fr-FR" dirty="0" err="1">
                <a:effectLst/>
              </a:rPr>
              <a:t>quote</a:t>
            </a:r>
            <a:r>
              <a:rPr lang="fr-FR" dirty="0">
                <a:effectLst/>
              </a:rPr>
              <a:t> part subvention : 	2 216,98 €</a:t>
            </a:r>
          </a:p>
          <a:p>
            <a:r>
              <a:rPr lang="fr-FR" dirty="0">
                <a:effectLst/>
              </a:rPr>
              <a:t>Résultat hors subvention : 			5 585,38 €</a:t>
            </a:r>
          </a:p>
          <a:p>
            <a:r>
              <a:rPr lang="fr-FR" dirty="0">
                <a:effectLst/>
              </a:rPr>
              <a:t>Mise en réserve légale 15 % : 		 </a:t>
            </a:r>
            <a:r>
              <a:rPr lang="fr-FR" dirty="0" smtClean="0">
                <a:effectLst/>
              </a:rPr>
              <a:t>	   </a:t>
            </a:r>
            <a:r>
              <a:rPr lang="fr-FR" dirty="0">
                <a:effectLst/>
              </a:rPr>
              <a:t>837,81 €</a:t>
            </a:r>
          </a:p>
          <a:p>
            <a:r>
              <a:rPr lang="fr-FR" dirty="0">
                <a:effectLst/>
              </a:rPr>
              <a:t>Mise en réserve statutaire 42,5 % : 		2 373,79 €</a:t>
            </a:r>
          </a:p>
          <a:p>
            <a:r>
              <a:rPr lang="fr-FR" dirty="0">
                <a:effectLst/>
              </a:rPr>
              <a:t>Distribuable 42,5 % : 				2 373,79 € soit une rémunération de 1,69 % ou 0,5915 cts nets par part sociales</a:t>
            </a:r>
          </a:p>
          <a:p>
            <a:pPr marL="0" indent="0">
              <a:buNone/>
            </a:pPr>
            <a:endParaRPr lang="fr-FR" dirty="0">
              <a:effectLst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453639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Affectation des résultats</a:t>
            </a:r>
          </a:p>
        </p:txBody>
      </p:sp>
    </p:spTree>
    <p:extLst>
      <p:ext uri="{BB962C8B-B14F-4D97-AF65-F5344CB8AC3E}">
        <p14:creationId xmlns:p14="http://schemas.microsoft.com/office/powerpoint/2010/main" val="89184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6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31982" y="2441986"/>
            <a:ext cx="6969634" cy="25280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i="1" dirty="0"/>
          </a:p>
          <a:p>
            <a:pPr marL="0" indent="0">
              <a:buNone/>
            </a:pPr>
            <a:r>
              <a:rPr lang="fr-FR" dirty="0">
                <a:effectLst/>
              </a:rPr>
              <a:t>140 300 € contre 139 000 € pour l’année 2020, soit une variation de 1 300 €. </a:t>
            </a:r>
            <a:endParaRPr lang="fr-FR" sz="44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>
                <a:solidFill>
                  <a:schemeClr val="bg1"/>
                </a:solidFill>
              </a:rPr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74051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7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3790339" y="2441987"/>
            <a:ext cx="1921972" cy="17318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i="1" dirty="0"/>
          </a:p>
          <a:p>
            <a:pPr marL="0" indent="0">
              <a:buNone/>
            </a:pPr>
            <a:r>
              <a:rPr lang="fr-FR" sz="4400" i="1" dirty="0"/>
              <a:t>50 €</a:t>
            </a:r>
            <a:endParaRPr lang="fr-FR" sz="44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2256507" y="1118707"/>
            <a:ext cx="6577781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Valeur de remboursement des parts</a:t>
            </a:r>
          </a:p>
        </p:txBody>
      </p:sp>
    </p:spTree>
    <p:extLst>
      <p:ext uri="{BB962C8B-B14F-4D97-AF65-F5344CB8AC3E}">
        <p14:creationId xmlns:p14="http://schemas.microsoft.com/office/powerpoint/2010/main" val="15878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Vote de la </a:t>
            </a:r>
            <a:r>
              <a:rPr lang="fr-FR" dirty="0" smtClean="0"/>
              <a:t>6 </a:t>
            </a:r>
            <a:r>
              <a:rPr lang="fr-FR" dirty="0" err="1"/>
              <a:t>ème</a:t>
            </a:r>
            <a:r>
              <a:rPr lang="fr-FR" dirty="0"/>
              <a:t> </a:t>
            </a:r>
            <a:r>
              <a:rPr lang="fr-FR" dirty="0" smtClean="0"/>
              <a:t>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3" y="1961535"/>
            <a:ext cx="8712200" cy="38788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>
              <a:effectLst/>
            </a:endParaRPr>
          </a:p>
          <a:p>
            <a:pPr marL="0" indent="0">
              <a:buNone/>
            </a:pP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 smtClean="0">
                <a:effectLst/>
              </a:rPr>
              <a:t>L’assemblée </a:t>
            </a:r>
            <a:r>
              <a:rPr lang="fr-FR" dirty="0">
                <a:effectLst/>
              </a:rPr>
              <a:t>générale constate qu’il n'y a pas eu de convention réglementée en 2020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330249" y="1118707"/>
            <a:ext cx="5171221" cy="4582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Conventions réglementées</a:t>
            </a:r>
          </a:p>
        </p:txBody>
      </p:sp>
    </p:spTree>
    <p:extLst>
      <p:ext uri="{BB962C8B-B14F-4D97-AF65-F5344CB8AC3E}">
        <p14:creationId xmlns:p14="http://schemas.microsoft.com/office/powerpoint/2010/main" val="14127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7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6" y="1583267"/>
            <a:ext cx="8923867" cy="4257148"/>
          </a:xfrm>
        </p:spPr>
        <p:txBody>
          <a:bodyPr/>
          <a:lstStyle/>
          <a:p>
            <a:pPr marL="0" indent="0">
              <a:buNone/>
            </a:pPr>
            <a:endParaRPr lang="fr-FR" i="1" dirty="0"/>
          </a:p>
          <a:p>
            <a:pPr marL="0" indent="0" algn="ctr">
              <a:buNone/>
            </a:pPr>
            <a:r>
              <a:rPr lang="fr-FR" b="1" dirty="0"/>
              <a:t>Augmentation du capital de </a:t>
            </a:r>
            <a:endParaRPr lang="fr-FR" b="1" dirty="0" smtClean="0"/>
          </a:p>
          <a:p>
            <a:pPr marL="0" indent="0" algn="ctr">
              <a:buNone/>
            </a:pPr>
            <a:r>
              <a:rPr lang="fr-FR" dirty="0" smtClean="0"/>
              <a:t>84 600 à 139 000 €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/>
              <a:t>Soit un variation de 54 400 €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088526" y="1118707"/>
            <a:ext cx="2987810" cy="828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Capital variable</a:t>
            </a:r>
          </a:p>
        </p:txBody>
      </p:sp>
    </p:spTree>
    <p:extLst>
      <p:ext uri="{BB962C8B-B14F-4D97-AF65-F5344CB8AC3E}">
        <p14:creationId xmlns:p14="http://schemas.microsoft.com/office/powerpoint/2010/main" val="396516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Affiliation de 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08846" y="1954750"/>
            <a:ext cx="8712200" cy="4257148"/>
          </a:xfrm>
        </p:spPr>
        <p:txBody>
          <a:bodyPr/>
          <a:lstStyle/>
          <a:p>
            <a:r>
              <a:rPr lang="fr-FR" dirty="0" smtClean="0"/>
              <a:t>Une convention est signée entres les collectifs et ICEA,</a:t>
            </a:r>
          </a:p>
          <a:p>
            <a:r>
              <a:rPr lang="fr-FR" dirty="0" smtClean="0"/>
              <a:t>Elle définit :</a:t>
            </a:r>
          </a:p>
          <a:p>
            <a:pPr lvl="1"/>
            <a:r>
              <a:rPr lang="fr-FR" dirty="0" smtClean="0"/>
              <a:t>Les motivations</a:t>
            </a:r>
          </a:p>
          <a:p>
            <a:pPr lvl="1"/>
            <a:r>
              <a:rPr lang="fr-FR" dirty="0" smtClean="0"/>
              <a:t>Les conditions d’affiliation</a:t>
            </a:r>
          </a:p>
          <a:p>
            <a:pPr lvl="1"/>
            <a:r>
              <a:rPr lang="fr-FR" dirty="0" smtClean="0"/>
              <a:t>La répartition des rôles et responsabilités</a:t>
            </a:r>
          </a:p>
          <a:p>
            <a:pPr lvl="1"/>
            <a:r>
              <a:rPr lang="fr-FR" dirty="0" smtClean="0"/>
              <a:t>La gouvernance</a:t>
            </a:r>
          </a:p>
          <a:p>
            <a:pPr lvl="1"/>
            <a:r>
              <a:rPr lang="fr-FR" dirty="0" smtClean="0"/>
              <a:t>L’organisation</a:t>
            </a:r>
          </a:p>
          <a:p>
            <a:pPr lvl="1"/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UNE CONVENTION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4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Affiliation de 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4372950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Les </a:t>
            </a:r>
            <a:r>
              <a:rPr lang="fr-FR" sz="3200" dirty="0">
                <a:solidFill>
                  <a:schemeClr val="lt1"/>
                </a:solidFill>
              </a:rPr>
              <a:t>Motivations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304853" y="2516274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UNIR NOS MOYENS HUMAINS ET FINANCIERS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303004" y="44759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CHANGER D’ECHELLE TOUT EN RESTANT LOCAL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304853" y="5507529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RENFORCER NOTRE ASSISE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303004" y="3430558"/>
            <a:ext cx="4855334" cy="6015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MUTUALISER CERTAINES COMPETENCES  ET  ACTIVITES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25C652B-5E8C-4D31-9D2F-D97ADAE90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8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72960" y="2574607"/>
            <a:ext cx="2293524" cy="187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5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2074333" y="426987"/>
            <a:ext cx="6985000" cy="914400"/>
          </a:xfrm>
        </p:spPr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Documents à </a:t>
            </a:r>
            <a:r>
              <a:rPr lang="fr-FR" sz="26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disposition</a:t>
            </a:r>
            <a:endParaRPr lang="fr-FR" sz="26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alt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Times New Roman" panose="02020603050405020304" pitchFamily="18" charset="0"/>
              </a:rPr>
              <a:t>Lettre de convocation</a:t>
            </a:r>
          </a:p>
          <a:p>
            <a:pPr lvl="0"/>
            <a:r>
              <a:rPr lang="fr-FR" dirty="0">
                <a:effectLst/>
              </a:rPr>
              <a:t>Résolutions</a:t>
            </a:r>
          </a:p>
          <a:p>
            <a:pPr lvl="0"/>
            <a:r>
              <a:rPr lang="fr-FR" dirty="0">
                <a:effectLst/>
              </a:rPr>
              <a:t>Plaquettes comptes 2021			</a:t>
            </a:r>
          </a:p>
          <a:p>
            <a:pPr lvl="0"/>
            <a:r>
              <a:rPr lang="fr-FR" dirty="0">
                <a:effectLst/>
              </a:rPr>
              <a:t>Liste nouveaux sociétaires 2021</a:t>
            </a:r>
          </a:p>
          <a:p>
            <a:pPr lvl="0"/>
            <a:r>
              <a:rPr lang="fr-FR" dirty="0">
                <a:effectLst/>
              </a:rPr>
              <a:t>Les candidats au conseil coopératif</a:t>
            </a:r>
          </a:p>
          <a:p>
            <a:pPr lvl="0"/>
            <a:r>
              <a:rPr lang="fr-FR" dirty="0">
                <a:effectLst/>
              </a:rPr>
              <a:t>Bilan d’activité 2021</a:t>
            </a:r>
          </a:p>
          <a:p>
            <a:pPr lvl="0"/>
            <a:r>
              <a:rPr lang="fr-FR" dirty="0">
                <a:effectLst/>
              </a:rPr>
              <a:t>Convention d’affiliation d’un collectif</a:t>
            </a:r>
          </a:p>
        </p:txBody>
      </p:sp>
    </p:spTree>
    <p:extLst>
      <p:ext uri="{BB962C8B-B14F-4D97-AF65-F5344CB8AC3E}">
        <p14:creationId xmlns:p14="http://schemas.microsoft.com/office/powerpoint/2010/main" val="402997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Affiliation </a:t>
            </a:r>
            <a:r>
              <a:rPr lang="fr-FR" dirty="0" err="1" smtClean="0"/>
              <a:t>dE</a:t>
            </a:r>
            <a:r>
              <a:rPr lang="fr-FR" dirty="0" smtClean="0"/>
              <a:t> </a:t>
            </a:r>
            <a:r>
              <a:rPr lang="fr-FR" dirty="0" err="1" smtClean="0"/>
              <a:t>collectifS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369384" y="3473203"/>
            <a:ext cx="5384143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6156081" y="2198124"/>
            <a:ext cx="2754002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5835504" y="3411750"/>
            <a:ext cx="3172771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4844967" y="2832598"/>
            <a:ext cx="4151457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5262886" y="4345088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550178" y="4234080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369384" y="2832598"/>
            <a:ext cx="4344975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  <p:sp>
        <p:nvSpPr>
          <p:cNvPr id="20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2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68941" y="1745519"/>
            <a:ext cx="8790393" cy="3810430"/>
          </a:xfrm>
        </p:spPr>
        <p:txBody>
          <a:bodyPr/>
          <a:lstStyle/>
          <a:p>
            <a:pPr marL="0" indent="0">
              <a:buNone/>
            </a:pPr>
            <a:r>
              <a:rPr lang="fr-FR" i="1" dirty="0" smtClean="0"/>
              <a:t>Avoir les mêmes valeurs qu’ICEA</a:t>
            </a:r>
            <a:endParaRPr lang="fr-FR" i="1" dirty="0"/>
          </a:p>
        </p:txBody>
      </p:sp>
      <p:sp>
        <p:nvSpPr>
          <p:cNvPr id="22" name="Rectangle à coins arrondis 21"/>
          <p:cNvSpPr/>
          <p:nvPr/>
        </p:nvSpPr>
        <p:spPr>
          <a:xfrm>
            <a:off x="697754" y="4939102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AVOIR UNE GOUVERNANCE DEMOCRATIQUE</a:t>
            </a:r>
            <a:endParaRPr lang="fr-FR" b="1" dirty="0"/>
          </a:p>
        </p:txBody>
      </p:sp>
      <p:sp>
        <p:nvSpPr>
          <p:cNvPr id="23" name="Rectangle à coins arrondis 22"/>
          <p:cNvSpPr/>
          <p:nvPr/>
        </p:nvSpPr>
        <p:spPr>
          <a:xfrm>
            <a:off x="4938321" y="4955203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 NE PAS AVOIR DE BUT LUCRATIF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667219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74979" y="2125134"/>
            <a:ext cx="8712200" cy="3474155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Affiliation </a:t>
            </a:r>
            <a:r>
              <a:rPr lang="fr-FR" dirty="0" err="1" smtClean="0"/>
              <a:t>dE</a:t>
            </a:r>
            <a:r>
              <a:rPr lang="fr-FR" dirty="0" smtClean="0"/>
              <a:t> </a:t>
            </a:r>
            <a:r>
              <a:rPr lang="fr-FR" dirty="0" err="1" smtClean="0"/>
              <a:t>collectifS</a:t>
            </a:r>
            <a:endParaRPr lang="fr-FR" dirty="0"/>
          </a:p>
        </p:txBody>
      </p:sp>
      <p:sp>
        <p:nvSpPr>
          <p:cNvPr id="6" name="Espace réservé du contenu 8"/>
          <p:cNvSpPr txBox="1">
            <a:spLocks/>
          </p:cNvSpPr>
          <p:nvPr/>
        </p:nvSpPr>
        <p:spPr>
          <a:xfrm>
            <a:off x="2823916" y="1197568"/>
            <a:ext cx="5222804" cy="5222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Conditions d’Affiliation</a:t>
            </a:r>
            <a:endParaRPr lang="fr-FR" sz="3200" dirty="0">
              <a:solidFill>
                <a:schemeClr val="lt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4505892" y="3166443"/>
            <a:ext cx="4195724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STRUCTURE AVEC UN MODELE JURIDIQUE EN VIGUEUR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07584" y="2850003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ETRE PROCHE GEOGRAPHIQUEMENT</a:t>
            </a:r>
            <a:endParaRPr lang="fr-FR" b="1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80126" y="4685725"/>
            <a:ext cx="542149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APPORTER UN MINIMUM INITIAL DE  5 000 €</a:t>
            </a:r>
            <a:endParaRPr lang="fr-FR" b="1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654252" y="3926084"/>
            <a:ext cx="3851640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LES MEMBRES DU COLLECTIF SONT SOCIETAIRES D’ICEA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9156503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Affiliation </a:t>
            </a:r>
            <a:r>
              <a:rPr lang="fr-FR" dirty="0" err="1"/>
              <a:t>dE</a:t>
            </a:r>
            <a:r>
              <a:rPr lang="fr-FR" dirty="0"/>
              <a:t> </a:t>
            </a:r>
            <a:r>
              <a:rPr lang="fr-FR" dirty="0" err="1"/>
              <a:t>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7556" y="2194029"/>
            <a:ext cx="8712200" cy="4263216"/>
          </a:xfrm>
        </p:spPr>
        <p:txBody>
          <a:bodyPr/>
          <a:lstStyle/>
          <a:p>
            <a:r>
              <a:rPr lang="fr-FR" dirty="0" smtClean="0"/>
              <a:t>ICEA décide, investit, signe </a:t>
            </a:r>
          </a:p>
          <a:p>
            <a:r>
              <a:rPr lang="fr-FR" dirty="0" smtClean="0"/>
              <a:t>ICEA assure les taches communes</a:t>
            </a:r>
          </a:p>
          <a:p>
            <a:r>
              <a:rPr lang="fr-FR" dirty="0" smtClean="0"/>
              <a:t>Les collectifs développent les projets localement : technique, administratif , animation et communication</a:t>
            </a:r>
          </a:p>
          <a:p>
            <a:r>
              <a:rPr lang="fr-FR" dirty="0" smtClean="0"/>
              <a:t>Les collectifs collectent localement pour le compte d’ICEA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97568"/>
            <a:ext cx="6968067" cy="89087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lt1"/>
                </a:solidFill>
              </a:rPr>
              <a:t>Répartition des rôles et responsabilités</a:t>
            </a:r>
          </a:p>
        </p:txBody>
      </p:sp>
    </p:spTree>
    <p:extLst>
      <p:ext uri="{BB962C8B-B14F-4D97-AF65-F5344CB8AC3E}">
        <p14:creationId xmlns:p14="http://schemas.microsoft.com/office/powerpoint/2010/main" val="3350995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Affiliation </a:t>
            </a:r>
            <a:r>
              <a:rPr lang="fr-FR" dirty="0" err="1"/>
              <a:t>dE</a:t>
            </a:r>
            <a:r>
              <a:rPr lang="fr-FR" dirty="0"/>
              <a:t> </a:t>
            </a:r>
            <a:r>
              <a:rPr lang="fr-FR" dirty="0" err="1"/>
              <a:t>collectifS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97556" y="2303879"/>
            <a:ext cx="8712200" cy="4257148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fr-FR" sz="3200" dirty="0"/>
              <a:t>Souscription et adhésion </a:t>
            </a:r>
            <a:r>
              <a:rPr lang="fr-FR" sz="3200" dirty="0" smtClean="0"/>
              <a:t>croisées</a:t>
            </a:r>
            <a:endParaRPr lang="fr-FR" sz="3200" dirty="0"/>
          </a:p>
          <a:p>
            <a:pPr lvl="1"/>
            <a:r>
              <a:rPr lang="fr-FR" sz="3200" dirty="0"/>
              <a:t>2 représentants </a:t>
            </a:r>
            <a:r>
              <a:rPr lang="fr-FR" sz="3200" dirty="0"/>
              <a:t>par collectif au conseil coopératif d’ </a:t>
            </a:r>
            <a:r>
              <a:rPr lang="fr-FR" sz="3200" dirty="0"/>
              <a:t>ICEA</a:t>
            </a:r>
          </a:p>
          <a:p>
            <a:pPr lvl="1"/>
            <a:r>
              <a:rPr lang="fr-FR" sz="3200" dirty="0"/>
              <a:t>1 représentant ICEA au </a:t>
            </a:r>
            <a:r>
              <a:rPr lang="fr-FR" sz="3200" dirty="0"/>
              <a:t>conseil d’administration du collectif</a:t>
            </a:r>
            <a:endParaRPr lang="fr-FR" sz="3200" dirty="0"/>
          </a:p>
          <a:p>
            <a:pPr lvl="1"/>
            <a:r>
              <a:rPr lang="fr-FR" sz="3200" dirty="0"/>
              <a:t>Au moins 1 membre </a:t>
            </a:r>
            <a:r>
              <a:rPr lang="fr-FR" sz="3200" dirty="0"/>
              <a:t>par collectif dans </a:t>
            </a:r>
            <a:r>
              <a:rPr lang="fr-FR" sz="3200" dirty="0"/>
              <a:t>chaque GT tâches communes </a:t>
            </a:r>
            <a:endParaRPr lang="fr-FR" sz="3200" dirty="0"/>
          </a:p>
          <a:p>
            <a:pPr lvl="1"/>
            <a:r>
              <a:rPr lang="fr-FR" sz="3200" dirty="0"/>
              <a:t>Comité </a:t>
            </a:r>
            <a:r>
              <a:rPr lang="fr-FR" sz="3200" dirty="0"/>
              <a:t>d’analyse paritaire des projets - 2 par structures</a:t>
            </a:r>
          </a:p>
          <a:p>
            <a:endParaRPr lang="fr-FR" dirty="0"/>
          </a:p>
        </p:txBody>
      </p:sp>
      <p:sp>
        <p:nvSpPr>
          <p:cNvPr id="5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Gouvernance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803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Affiliation </a:t>
            </a:r>
            <a:r>
              <a:rPr lang="fr-FR" dirty="0" err="1"/>
              <a:t>dE</a:t>
            </a:r>
            <a:r>
              <a:rPr lang="fr-FR" dirty="0"/>
              <a:t> </a:t>
            </a:r>
            <a:r>
              <a:rPr lang="fr-FR" dirty="0" err="1" smtClean="0"/>
              <a:t>collectifS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24" y="1620664"/>
            <a:ext cx="8174491" cy="5237336"/>
          </a:xfrm>
          <a:prstGeom prst="rect">
            <a:avLst/>
          </a:prstGeom>
        </p:spPr>
      </p:pic>
      <p:sp>
        <p:nvSpPr>
          <p:cNvPr id="6" name="Espace réservé du contenu 8"/>
          <p:cNvSpPr txBox="1">
            <a:spLocks/>
          </p:cNvSpPr>
          <p:nvPr/>
        </p:nvSpPr>
        <p:spPr>
          <a:xfrm>
            <a:off x="1941689" y="1165295"/>
            <a:ext cx="6968067" cy="5128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i="1" kern="1200" cap="all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 smtClean="0">
                <a:solidFill>
                  <a:schemeClr val="lt1"/>
                </a:solidFill>
              </a:rPr>
              <a:t>Organisation</a:t>
            </a:r>
            <a:endParaRPr lang="fr-FR" sz="32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9017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8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Orientation générale de la </a:t>
            </a:r>
            <a:r>
              <a:rPr lang="fr-FR" sz="3200" b="1" i="1" dirty="0" smtClean="0"/>
              <a:t>coopérative</a:t>
            </a:r>
            <a:endParaRPr lang="fr-FR" sz="3200" b="1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314168" y="2816303"/>
            <a:ext cx="8745166" cy="1940958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Nouveaux projets photovoltaïques</a:t>
            </a:r>
          </a:p>
          <a:p>
            <a:pPr>
              <a:lnSpc>
                <a:spcPct val="100000"/>
              </a:lnSpc>
            </a:pPr>
            <a:r>
              <a:rPr lang="fr-FR" b="1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Relancer les actions de sensibilisation</a:t>
            </a:r>
          </a:p>
          <a:p>
            <a:pPr>
              <a:lnSpc>
                <a:spcPct val="100000"/>
              </a:lnSpc>
            </a:pPr>
            <a:r>
              <a:rPr lang="fr-FR" b="1" dirty="0">
                <a:effectLst>
                  <a:outerShdw dist="25400" dir="2700000" algn="tl" rotWithShape="0">
                    <a:schemeClr val="bg1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Affiliation d’autres collectifs voisins</a:t>
            </a:r>
            <a:endParaRPr lang="fr-FR" b="1" dirty="0">
              <a:effectLst>
                <a:outerShdw dist="25400" dir="2700000" algn="tl" rotWithShape="0">
                  <a:schemeClr val="bg1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261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Obje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9399579"/>
              </p:ext>
            </p:extLst>
          </p:nvPr>
        </p:nvGraphicFramePr>
        <p:xfrm>
          <a:off x="217914" y="1865012"/>
          <a:ext cx="5348920" cy="43781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Image" r:id="rId4" imgW="6298200" imgH="5155200" progId="Photoshop.Image.13">
                  <p:embed/>
                </p:oleObj>
              </mc:Choice>
              <mc:Fallback>
                <p:oleObj name="Image" r:id="rId4" imgW="6298200" imgH="51552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7914" y="1865012"/>
                        <a:ext cx="5348920" cy="43781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9 </a:t>
            </a:r>
            <a:r>
              <a:rPr lang="fr-FR" dirty="0" err="1"/>
              <a:t>ème</a:t>
            </a:r>
            <a:r>
              <a:rPr lang="fr-FR" dirty="0"/>
              <a:t> résolution</a:t>
            </a:r>
            <a:endParaRPr lang="fr-FR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3701173" y="4984581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99 communes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212039" y="202463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ASSOCIATION de production d'énergie renouvelable dans le Sud Toulousain </a:t>
            </a:r>
          </a:p>
        </p:txBody>
      </p:sp>
      <p:sp>
        <p:nvSpPr>
          <p:cNvPr id="15" name="Rectangle à coins arrondis 14"/>
          <p:cNvSpPr/>
          <p:nvPr/>
        </p:nvSpPr>
        <p:spPr>
          <a:xfrm>
            <a:off x="5451525" y="346601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14 membres fondateurs </a:t>
            </a:r>
          </a:p>
        </p:txBody>
      </p:sp>
      <p:sp>
        <p:nvSpPr>
          <p:cNvPr id="16" name="Rectangle à coins arrondis 15"/>
          <p:cNvSpPr/>
          <p:nvPr/>
        </p:nvSpPr>
        <p:spPr>
          <a:xfrm>
            <a:off x="4632750" y="4195874"/>
            <a:ext cx="4215843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8 PROJETS PHOTOVOTAÏQUES A L’ETUDE</a:t>
            </a:r>
          </a:p>
        </p:txBody>
      </p:sp>
      <p:sp>
        <p:nvSpPr>
          <p:cNvPr id="17" name="Rectangle à coins arrondis 16"/>
          <p:cNvSpPr/>
          <p:nvPr/>
        </p:nvSpPr>
        <p:spPr>
          <a:xfrm>
            <a:off x="3897110" y="5846773"/>
            <a:ext cx="4704028" cy="74627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 Un potentiel de 332 000 KWh/AN – CONSO de 70 FOYERS </a:t>
            </a:r>
            <a:r>
              <a:rPr lang="fr-FR" dirty="0"/>
              <a:t>(source CRE : 4 679 kWh/foyer/an)</a:t>
            </a:r>
            <a:endParaRPr lang="fr-FR" b="1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6386784" y="2926878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4 ans – 1 mois</a:t>
            </a:r>
          </a:p>
        </p:txBody>
      </p:sp>
      <p:sp>
        <p:nvSpPr>
          <p:cNvPr id="21" name="Rectangle à coins arrondis 20"/>
          <p:cNvSpPr/>
          <p:nvPr/>
        </p:nvSpPr>
        <p:spPr>
          <a:xfrm>
            <a:off x="169334" y="1331125"/>
            <a:ext cx="8890000" cy="491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 smtClean="0"/>
              <a:t>Intégration du collectif Rayons Verts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808344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10 </a:t>
            </a:r>
            <a:r>
              <a:rPr lang="fr-FR" dirty="0" err="1" smtClean="0"/>
              <a:t>ème</a:t>
            </a:r>
            <a:r>
              <a:rPr lang="fr-FR" dirty="0" smtClean="0"/>
              <a:t> résolution</a:t>
            </a:r>
            <a:endParaRPr lang="fr-FR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162905" y="2084253"/>
            <a:ext cx="8745166" cy="3885155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b="1" dirty="0"/>
              <a:t>Candidats :</a:t>
            </a:r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088529" y="1118707"/>
            <a:ext cx="4412941" cy="2977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i="1"/>
              <a:t>Élections au conseil coopératif</a:t>
            </a:r>
            <a:endParaRPr lang="fr-FR" i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88525" y="1118710"/>
            <a:ext cx="5421294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Élection au conseil coopératif</a:t>
            </a:r>
          </a:p>
        </p:txBody>
      </p:sp>
    </p:spTree>
    <p:extLst>
      <p:ext uri="{BB962C8B-B14F-4D97-AF65-F5344CB8AC3E}">
        <p14:creationId xmlns:p14="http://schemas.microsoft.com/office/powerpoint/2010/main" val="132319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11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46823" y="2957538"/>
            <a:ext cx="8577330" cy="9429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i="1" dirty="0"/>
              <a:t>Pouvoir pour les formalités</a:t>
            </a:r>
          </a:p>
        </p:txBody>
      </p:sp>
    </p:spTree>
    <p:extLst>
      <p:ext uri="{BB962C8B-B14F-4D97-AF65-F5344CB8AC3E}">
        <p14:creationId xmlns:p14="http://schemas.microsoft.com/office/powerpoint/2010/main" val="18539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Vote de la </a:t>
            </a:r>
            <a:r>
              <a:rPr lang="fr-FR" dirty="0" smtClean="0"/>
              <a:t>12 </a:t>
            </a:r>
            <a:r>
              <a:rPr lang="fr-FR" dirty="0" err="1"/>
              <a:t>ème</a:t>
            </a:r>
            <a:r>
              <a:rPr lang="fr-FR" dirty="0"/>
              <a:t> résolution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3" y="3463047"/>
            <a:ext cx="8708714" cy="1184257"/>
          </a:xfrm>
          <a:effectLst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effectLst/>
              </a:rPr>
              <a:t>Mise </a:t>
            </a:r>
            <a:r>
              <a:rPr lang="fr-FR" dirty="0">
                <a:effectLst/>
              </a:rPr>
              <a:t>en autres réserves </a:t>
            </a:r>
            <a:r>
              <a:rPr lang="fr-FR" dirty="0" smtClean="0">
                <a:effectLst/>
              </a:rPr>
              <a:t> </a:t>
            </a:r>
            <a:r>
              <a:rPr lang="fr-FR" b="1" dirty="0">
                <a:effectLst/>
              </a:rPr>
              <a:t>55 € au lieu de </a:t>
            </a:r>
            <a:r>
              <a:rPr lang="fr-FR" b="1" dirty="0" smtClean="0">
                <a:effectLst/>
              </a:rPr>
              <a:t/>
            </a:r>
            <a:br>
              <a:rPr lang="fr-FR" b="1" dirty="0" smtClean="0">
                <a:effectLst/>
              </a:rPr>
            </a:br>
            <a:r>
              <a:rPr lang="fr-FR" b="1" dirty="0" smtClean="0">
                <a:effectLst/>
              </a:rPr>
              <a:t>585 </a:t>
            </a:r>
            <a:r>
              <a:rPr lang="fr-FR" b="1" dirty="0">
                <a:effectLst/>
              </a:rPr>
              <a:t>€ (-530 €</a:t>
            </a:r>
            <a:r>
              <a:rPr lang="fr-FR" b="1" dirty="0" smtClean="0">
                <a:effectLst/>
              </a:rPr>
              <a:t>)</a:t>
            </a:r>
            <a:endParaRPr lang="fr-FR" dirty="0">
              <a:effectLst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531859" y="1325337"/>
            <a:ext cx="8261662" cy="6144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200" b="1" i="1" dirty="0"/>
              <a:t>Rectification de l'affectation des résultats 2019 </a:t>
            </a:r>
          </a:p>
        </p:txBody>
      </p:sp>
    </p:spTree>
    <p:extLst>
      <p:ext uri="{BB962C8B-B14F-4D97-AF65-F5344CB8AC3E}">
        <p14:creationId xmlns:p14="http://schemas.microsoft.com/office/powerpoint/2010/main" val="258642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dirty="0"/>
              <a:t>ASSEMBLEE GENERALE ORDINAIRE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</p:spPr>
        <p:txBody>
          <a:bodyPr/>
          <a:lstStyle/>
          <a:p>
            <a:pPr marL="0" indent="0" algn="ctr">
              <a:buNone/>
            </a:pPr>
            <a:endParaRPr lang="fr-F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12 résolutions s</a:t>
            </a:r>
            <a:r>
              <a:rPr lang="fr-FR" dirty="0" smtClean="0">
                <a:effectLst/>
              </a:rPr>
              <a:t>oumises </a:t>
            </a:r>
            <a:r>
              <a:rPr lang="fr-FR" dirty="0">
                <a:effectLst/>
              </a:rPr>
              <a:t>à l’approbation de l’assemblée générale ordinaire du   </a:t>
            </a:r>
            <a:r>
              <a:rPr lang="fr-FR" dirty="0" smtClean="0">
                <a:effectLst/>
              </a:rPr>
              <a:t>14/05/2022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100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 smtClean="0"/>
              <a:t>Fin de L’AG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sz="4000" dirty="0" smtClean="0"/>
              <a:t>A vous la parole</a:t>
            </a:r>
          </a:p>
          <a:p>
            <a:pPr marL="0" indent="0" algn="ctr">
              <a:buNone/>
            </a:pPr>
            <a:r>
              <a:rPr lang="fr-FR" sz="4000" dirty="0" err="1" smtClean="0"/>
              <a:t>Sugestions</a:t>
            </a:r>
            <a:endParaRPr lang="fr-FR" sz="4000" dirty="0" smtClean="0"/>
          </a:p>
          <a:p>
            <a:pPr marL="0" indent="0" algn="ctr">
              <a:buNone/>
            </a:pPr>
            <a:r>
              <a:rPr lang="fr-FR" sz="4000" dirty="0" smtClean="0"/>
              <a:t>Questions/réponses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41</a:t>
            </a:fld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i="0" dirty="0">
                <a:effectLst>
                  <a:outerShdw blurRad="50800" dist="38100" dir="2700000" algn="tl" rotWithShape="0">
                    <a:schemeClr val="bg1"/>
                  </a:outerShdw>
                </a:effectLst>
                <a:latin typeface="Eras Bold ITC" panose="020B0907030504020204" pitchFamily="34" charset="0"/>
              </a:rPr>
              <a:t>Nos soutiens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021" y="5603875"/>
            <a:ext cx="2176875" cy="81760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72" y="1589322"/>
            <a:ext cx="1432587" cy="153491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29741" y="5428181"/>
            <a:ext cx="1528601" cy="8030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29" y="3454068"/>
            <a:ext cx="1656138" cy="165613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1" y="3602176"/>
            <a:ext cx="1359922" cy="135992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94" y="5357191"/>
            <a:ext cx="1171575" cy="1261396"/>
          </a:xfrm>
          <a:prstGeom prst="rect">
            <a:avLst/>
          </a:prstGeom>
        </p:spPr>
      </p:pic>
      <p:sp>
        <p:nvSpPr>
          <p:cNvPr id="2" name="Rectangle à coins arrondis 1"/>
          <p:cNvSpPr/>
          <p:nvPr/>
        </p:nvSpPr>
        <p:spPr>
          <a:xfrm>
            <a:off x="381817" y="1709425"/>
            <a:ext cx="3694068" cy="167365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Appel à projet Région - ADEME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Aide à la décision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Avance remboursable : 50 000 €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>
                <a:solidFill>
                  <a:schemeClr val="bg1"/>
                </a:solidFill>
              </a:rPr>
              <a:t>1 € citoyen = 1 € région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68357" y="1589322"/>
            <a:ext cx="3876260" cy="3767873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à coins arrondis 4"/>
          <p:cNvSpPr/>
          <p:nvPr/>
        </p:nvSpPr>
        <p:spPr>
          <a:xfrm>
            <a:off x="5770777" y="1624257"/>
            <a:ext cx="3267543" cy="2431275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Aureville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Ayguesvives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Donneville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Escalquens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Labège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Montbrun-Lauragais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err="1"/>
              <a:t>Noueilles</a:t>
            </a:r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Odars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Castanet-Tolosan</a:t>
            </a:r>
            <a:endParaRPr lang="fr-FR" b="1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6457954" y="4273391"/>
            <a:ext cx="2406265" cy="544346"/>
          </a:xfrm>
          <a:prstGeom prst="roundRect">
            <a:avLst/>
          </a:prstGeom>
          <a:solidFill>
            <a:srgbClr val="4896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Communauté d’agglomération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4235713" y="1518332"/>
            <a:ext cx="4802604" cy="2609686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68" y="4553783"/>
            <a:ext cx="1648082" cy="1112853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12" y="4490319"/>
            <a:ext cx="1240568" cy="106275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6182139" y="4219313"/>
            <a:ext cx="2871416" cy="1431060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11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fr-FR" sz="2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01998" y="4645682"/>
            <a:ext cx="4866890" cy="88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36 kWc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Hangars à Espanès,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Mis en service décembre 2021</a:t>
            </a:r>
            <a:endParaRPr lang="fr-FR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991817" y="2177732"/>
            <a:ext cx="4005685" cy="1550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9 kWc sur le centre de secours de Montgiscard</a:t>
            </a:r>
          </a:p>
          <a:p>
            <a:pPr marL="0" lvl="1" algn="ctr">
              <a:lnSpc>
                <a:spcPct val="90000"/>
              </a:lnSpc>
              <a:spcBef>
                <a:spcPts val="1000"/>
              </a:spcBef>
            </a:pP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Mise en service janvier 2022</a:t>
            </a:r>
            <a:endParaRPr lang="fr-FR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244333" y="1253764"/>
            <a:ext cx="7731978" cy="6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i="1" dirty="0"/>
              <a:t>Réalisation de </a:t>
            </a:r>
            <a:r>
              <a:rPr lang="fr-FR" sz="3200" b="1" i="1" dirty="0" smtClean="0"/>
              <a:t>2 </a:t>
            </a:r>
            <a:r>
              <a:rPr lang="fr-FR" sz="3200" b="1" i="1" dirty="0"/>
              <a:t>centrales photovoltaïques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98" y="2286700"/>
            <a:ext cx="4180691" cy="207641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334" y="3727900"/>
            <a:ext cx="2874650" cy="286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77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d’activité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07155" y="1295104"/>
            <a:ext cx="8294462" cy="5611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fr-FR" sz="3200" b="1" i="1" dirty="0">
                <a:solidFill>
                  <a:schemeClr val="bg1"/>
                </a:solidFill>
              </a:rPr>
              <a:t>Financement des </a:t>
            </a:r>
            <a:r>
              <a:rPr lang="fr-FR" sz="3200" b="1" i="1" dirty="0" smtClean="0">
                <a:solidFill>
                  <a:schemeClr val="bg1"/>
                </a:solidFill>
              </a:rPr>
              <a:t>15 </a:t>
            </a:r>
            <a:r>
              <a:rPr lang="fr-FR" sz="3200" b="1" i="1" dirty="0">
                <a:solidFill>
                  <a:schemeClr val="bg1"/>
                </a:solidFill>
              </a:rPr>
              <a:t>centrales photovoltaïques</a:t>
            </a:r>
            <a:endParaRPr lang="fr-FR" sz="3200" i="1" dirty="0">
              <a:solidFill>
                <a:schemeClr val="bg1"/>
              </a:solidFill>
            </a:endParaRPr>
          </a:p>
        </p:txBody>
      </p:sp>
      <p:sp>
        <p:nvSpPr>
          <p:cNvPr id="11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165374" y="1984447"/>
            <a:ext cx="8893963" cy="49367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Investissement 420 000 €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aphicFrame>
        <p:nvGraphicFramePr>
          <p:cNvPr id="7" name="Graphique 6"/>
          <p:cNvGraphicFramePr/>
          <p:nvPr>
            <p:extLst>
              <p:ext uri="{D42A27DB-BD31-4B8C-83A1-F6EECF244321}">
                <p14:modId xmlns:p14="http://schemas.microsoft.com/office/powerpoint/2010/main" val="2833246723"/>
              </p:ext>
            </p:extLst>
          </p:nvPr>
        </p:nvGraphicFramePr>
        <p:xfrm>
          <a:off x="4554386" y="1667435"/>
          <a:ext cx="5853195" cy="4813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65374" y="2746677"/>
            <a:ext cx="484769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1400 </a:t>
            </a: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m² de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toitures</a:t>
            </a:r>
            <a:endParaRPr lang="fr-FR" sz="2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Assure la consommation moyenne</a:t>
            </a: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de </a:t>
            </a:r>
            <a:r>
              <a:rPr lang="fr-FR" sz="2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64 </a:t>
            </a:r>
            <a: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foyers/an</a:t>
            </a:r>
            <a:br>
              <a:rPr lang="fr-FR" sz="2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</a:br>
            <a:r>
              <a:rPr lang="fr-F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 </a:t>
            </a:r>
            <a:r>
              <a:rPr lang="fr-FR" sz="2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(source CRE : 4 </a:t>
            </a:r>
            <a:r>
              <a:rPr lang="fr-F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679 kWh/foyer/an)</a:t>
            </a:r>
          </a:p>
          <a:p>
            <a:endParaRPr lang="fr-FR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endParaRPr lang="fr-FR" sz="2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r>
              <a:rPr lang="fr-FR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Eras Bold ITC" panose="020B0907030504020204" pitchFamily="34" charset="0"/>
              </a:rPr>
              <a:t>A noter : reste à percevoir 50 000 € de la région</a:t>
            </a:r>
            <a:endParaRPr lang="fr-FR" sz="2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Eras Bold ITC" panose="020B0907030504020204" pitchFamily="34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3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</a:t>
            </a: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d’activité</a:t>
            </a:r>
            <a:endParaRPr lang="fr-FR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088529" y="1118707"/>
            <a:ext cx="4905101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Actions de communication</a:t>
            </a:r>
          </a:p>
        </p:txBody>
      </p:sp>
      <p:pic>
        <p:nvPicPr>
          <p:cNvPr id="8" name="Image 7"/>
          <p:cNvPicPr/>
          <p:nvPr/>
        </p:nvPicPr>
        <p:blipFill>
          <a:blip r:embed="rId3"/>
          <a:stretch>
            <a:fillRect/>
          </a:stretch>
        </p:blipFill>
        <p:spPr>
          <a:xfrm>
            <a:off x="1608227" y="3534582"/>
            <a:ext cx="6201826" cy="2972584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914399" y="1843835"/>
            <a:ext cx="5819887" cy="15706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3 articles dans la presse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1 émission radio locale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Réseaux sociaux - Site web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1"/>
                </a:solidFill>
                <a:latin typeface="Eras Bold ITC" panose="020B0907030504020204" pitchFamily="34" charset="0"/>
              </a:rPr>
              <a:t>5 lettres d’information </a:t>
            </a:r>
          </a:p>
        </p:txBody>
      </p:sp>
    </p:spTree>
    <p:extLst>
      <p:ext uri="{BB962C8B-B14F-4D97-AF65-F5344CB8AC3E}">
        <p14:creationId xmlns:p14="http://schemas.microsoft.com/office/powerpoint/2010/main" val="1429866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52409" y="1583267"/>
            <a:ext cx="4749898" cy="5043444"/>
          </a:xfrm>
          <a:effectLst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 smtClean="0"/>
              <a:t>• Un </a:t>
            </a:r>
            <a:r>
              <a:rPr lang="fr-FR" sz="2400" dirty="0"/>
              <a:t>Web-apéro des sociétaires </a:t>
            </a:r>
            <a:r>
              <a:rPr lang="fr-FR" sz="2400" dirty="0" smtClean="0"/>
              <a:t>le 19 mars</a:t>
            </a:r>
          </a:p>
          <a:p>
            <a:pPr marL="0" indent="0">
              <a:buNone/>
            </a:pPr>
            <a:r>
              <a:rPr lang="fr-FR" sz="2400" dirty="0" smtClean="0"/>
              <a:t>• Un </a:t>
            </a:r>
            <a:r>
              <a:rPr lang="fr-FR" sz="2400" dirty="0"/>
              <a:t>Ciné-débat autour du film « </a:t>
            </a:r>
            <a:r>
              <a:rPr lang="fr-FR" sz="2400" dirty="0" err="1"/>
              <a:t>We</a:t>
            </a:r>
            <a:r>
              <a:rPr lang="fr-FR" sz="2400" dirty="0"/>
              <a:t> the power » à Montgiscard le 25 </a:t>
            </a:r>
            <a:r>
              <a:rPr lang="fr-FR" sz="2400" dirty="0" smtClean="0"/>
              <a:t>septembre</a:t>
            </a:r>
          </a:p>
          <a:p>
            <a:pPr lvl="0"/>
            <a:r>
              <a:rPr lang="fr-FR" sz="2400" dirty="0" smtClean="0">
                <a:effectLst/>
              </a:rPr>
              <a:t>Stand à </a:t>
            </a:r>
            <a:r>
              <a:rPr lang="fr-FR" sz="2400" dirty="0">
                <a:effectLst/>
              </a:rPr>
              <a:t>la fête de la confluence à </a:t>
            </a:r>
            <a:r>
              <a:rPr lang="fr-FR" sz="2400" dirty="0" err="1">
                <a:effectLst/>
              </a:rPr>
              <a:t>Goyrans</a:t>
            </a:r>
            <a:r>
              <a:rPr lang="fr-FR" sz="2400" dirty="0">
                <a:effectLst/>
              </a:rPr>
              <a:t> le 11 septembre.</a:t>
            </a:r>
          </a:p>
          <a:p>
            <a:pPr lvl="0"/>
            <a:r>
              <a:rPr lang="fr-FR" sz="2400" dirty="0" smtClean="0">
                <a:effectLst/>
              </a:rPr>
              <a:t>Stand </a:t>
            </a:r>
            <a:r>
              <a:rPr lang="fr-FR" sz="2400" dirty="0">
                <a:effectLst/>
              </a:rPr>
              <a:t>à la journée de la nature à Odars le 12 </a:t>
            </a:r>
            <a:r>
              <a:rPr lang="fr-FR" sz="2400" dirty="0" smtClean="0">
                <a:effectLst/>
              </a:rPr>
              <a:t>septembre et atelier four solaire</a:t>
            </a:r>
            <a:endParaRPr lang="fr-FR" sz="2400" dirty="0">
              <a:effectLst/>
            </a:endParaRP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3427738" y="1118707"/>
            <a:ext cx="2663346" cy="4645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Evènements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775" y="2816140"/>
            <a:ext cx="3864740" cy="257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5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/>
          </a:bodyPr>
          <a:lstStyle/>
          <a:p>
            <a:r>
              <a:rPr lang="fr-FR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Rapport de gestion et d’activité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4"/>
          </p:nvPr>
        </p:nvSpPr>
        <p:spPr>
          <a:xfrm>
            <a:off x="220133" y="1504259"/>
            <a:ext cx="8762502" cy="5257491"/>
          </a:xfrm>
          <a:prstGeom prst="roundRect">
            <a:avLst>
              <a:gd name="adj" fmla="val 5822"/>
            </a:avLst>
          </a:prstGeom>
          <a:effectLst/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ICEA adhérente à ECLR, Energie Partagée </a:t>
            </a:r>
            <a:br>
              <a:rPr lang="fr-FR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fr-FR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622300" lvl="1"/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Participation active aux </a:t>
            </a:r>
            <a:r>
              <a:rPr lang="fr-FR" sz="3000" dirty="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web’enr</a:t>
            </a:r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 et aux listes de discutions d’Energie Partagée</a:t>
            </a:r>
            <a:b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</a:b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622300" lvl="1"/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Participation à la journée de réflexion "Stratégie" organisé par ECLR le mercredi 15 décembre</a:t>
            </a:r>
          </a:p>
          <a:p>
            <a:pPr marL="393700" lvl="1" indent="0">
              <a:buNone/>
            </a:pP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622300" lvl="1"/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Présente au </a:t>
            </a:r>
            <a:r>
              <a:rPr lang="fr-FR" sz="30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conseil </a:t>
            </a:r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d’administration </a:t>
            </a:r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d’ECLR</a:t>
            </a:r>
          </a:p>
          <a:p>
            <a:pPr marL="622300" lvl="1"/>
            <a:endParaRPr lang="fr-FR" sz="3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622300" lvl="1"/>
            <a:r>
              <a:rPr lang="fr-FR" sz="3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Participation active aux échanges entre coopératives voisines : Ecla’enr, Enercit, Citoy’enr, Cop de So….</a:t>
            </a: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marL="393700" lvl="1" indent="0">
              <a:buNone/>
            </a:pPr>
            <a:endParaRPr lang="fr-FR" sz="3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457200" lvl="1" indent="0">
              <a:buNone/>
            </a:pPr>
            <a:endParaRPr lang="fr-FR" dirty="0" smtClean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72" y="982137"/>
            <a:ext cx="1599244" cy="90090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153" y="5398687"/>
            <a:ext cx="1171482" cy="1261296"/>
          </a:xfrm>
          <a:prstGeom prst="rect">
            <a:avLst/>
          </a:prstGeom>
        </p:spPr>
      </p:pic>
      <p:sp>
        <p:nvSpPr>
          <p:cNvPr id="8" name="Rectangle à coins arrondis 7"/>
          <p:cNvSpPr/>
          <p:nvPr/>
        </p:nvSpPr>
        <p:spPr>
          <a:xfrm>
            <a:off x="3716509" y="1061148"/>
            <a:ext cx="1719448" cy="4431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fr-FR" sz="3200" b="1" dirty="0"/>
              <a:t>Réseaux</a:t>
            </a:r>
          </a:p>
        </p:txBody>
      </p:sp>
    </p:spTree>
    <p:extLst>
      <p:ext uri="{BB962C8B-B14F-4D97-AF65-F5344CB8AC3E}">
        <p14:creationId xmlns:p14="http://schemas.microsoft.com/office/powerpoint/2010/main" val="4148076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ED1B2CBA-B241-4B09-81B2-3193B334C6F0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8" id="{E6D6E141-180F-4B0C-A8DB-E86032FED08E}" vid="{2FA33996-8FF3-41E7-9FC1-AFE84CD49886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10716</TotalTime>
  <Words>1680</Words>
  <Application>Microsoft Office PowerPoint</Application>
  <PresentationFormat>Affichage à l'écran (4:3)</PresentationFormat>
  <Paragraphs>436</Paragraphs>
  <Slides>41</Slides>
  <Notes>31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Calibri Light</vt:lpstr>
      <vt:lpstr>Eras Bold ITC</vt:lpstr>
      <vt:lpstr>Times New Roman</vt:lpstr>
      <vt:lpstr>Thème Office</vt:lpstr>
      <vt:lpstr>Conception personnalisée</vt:lpstr>
      <vt:lpstr>Adobe Photoshop Image</vt:lpstr>
      <vt:lpstr>Présentation PowerPoint</vt:lpstr>
      <vt:lpstr>Assemblée générale mixte du 14 mai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</cp:lastModifiedBy>
  <cp:revision>234</cp:revision>
  <cp:lastPrinted>2020-09-18T13:36:03Z</cp:lastPrinted>
  <dcterms:created xsi:type="dcterms:W3CDTF">2019-06-05T16:41:57Z</dcterms:created>
  <dcterms:modified xsi:type="dcterms:W3CDTF">2022-05-01T11:10:39Z</dcterms:modified>
</cp:coreProperties>
</file>