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  <p:sldMasterId id="2147483672" r:id="rId2"/>
  </p:sldMasterIdLst>
  <p:notesMasterIdLst>
    <p:notesMasterId r:id="rId43"/>
  </p:notesMasterIdLst>
  <p:sldIdLst>
    <p:sldId id="295" r:id="rId3"/>
    <p:sldId id="256" r:id="rId4"/>
    <p:sldId id="258" r:id="rId5"/>
    <p:sldId id="311" r:id="rId6"/>
    <p:sldId id="269" r:id="rId7"/>
    <p:sldId id="302" r:id="rId8"/>
    <p:sldId id="264" r:id="rId9"/>
    <p:sldId id="265" r:id="rId10"/>
    <p:sldId id="267" r:id="rId11"/>
    <p:sldId id="272" r:id="rId12"/>
    <p:sldId id="273" r:id="rId13"/>
    <p:sldId id="315" r:id="rId14"/>
    <p:sldId id="316" r:id="rId15"/>
    <p:sldId id="271" r:id="rId16"/>
    <p:sldId id="305" r:id="rId17"/>
    <p:sldId id="306" r:id="rId18"/>
    <p:sldId id="317" r:id="rId19"/>
    <p:sldId id="268" r:id="rId20"/>
    <p:sldId id="280" r:id="rId21"/>
    <p:sldId id="281" r:id="rId22"/>
    <p:sldId id="260" r:id="rId23"/>
    <p:sldId id="318" r:id="rId24"/>
    <p:sldId id="282" r:id="rId25"/>
    <p:sldId id="319" r:id="rId26"/>
    <p:sldId id="283" r:id="rId27"/>
    <p:sldId id="329" r:id="rId28"/>
    <p:sldId id="326" r:id="rId29"/>
    <p:sldId id="321" r:id="rId30"/>
    <p:sldId id="323" r:id="rId31"/>
    <p:sldId id="324" r:id="rId32"/>
    <p:sldId id="325" r:id="rId33"/>
    <p:sldId id="327" r:id="rId34"/>
    <p:sldId id="328" r:id="rId35"/>
    <p:sldId id="285" r:id="rId36"/>
    <p:sldId id="322" r:id="rId37"/>
    <p:sldId id="286" r:id="rId38"/>
    <p:sldId id="310" r:id="rId39"/>
    <p:sldId id="307" r:id="rId40"/>
    <p:sldId id="308" r:id="rId41"/>
    <p:sldId id="330" r:id="rId42"/>
  </p:sldIdLst>
  <p:sldSz cx="9144000" cy="6858000" type="screen4x3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898" autoAdjust="0"/>
  </p:normalViewPr>
  <p:slideViewPr>
    <p:cSldViewPr snapToGrid="0" showGuides="1">
      <p:cViewPr varScale="1">
        <p:scale>
          <a:sx n="82" d="100"/>
          <a:sy n="82" d="100"/>
        </p:scale>
        <p:origin x="108" y="180"/>
      </p:cViewPr>
      <p:guideLst>
        <p:guide orient="horz" pos="2160"/>
        <p:guide pos="2857"/>
      </p:guideLst>
    </p:cSldViewPr>
  </p:slideViewPr>
  <p:outlineViewPr>
    <p:cViewPr>
      <p:scale>
        <a:sx n="33" d="100"/>
        <a:sy n="33" d="100"/>
      </p:scale>
      <p:origin x="0" y="-183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3930" y="96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2882803989E-2"/>
          <c:y val="0.19016600038493553"/>
          <c:w val="0.70593180145204659"/>
          <c:h val="0.8064965840035992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38C-4790-B635-3B7F83C4F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38C-4790-B635-3B7F83C4F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38C-4790-B635-3B7F83C4F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38C-4790-B635-3B7F83C4F4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38C-4790-B635-3B7F83C4F4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38C-4790-B635-3B7F83C4F47F}"/>
              </c:ext>
            </c:extLst>
          </c:dPt>
          <c:dLbls>
            <c:dLbl>
              <c:idx val="0"/>
              <c:layout>
                <c:manualLayout>
                  <c:x val="-0.21508418367100504"/>
                  <c:y val="0.15252715082730489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38C-4790-B635-3B7F83C4F47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3529993690796935"/>
                  <c:y val="-2.17795054926879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Sub</a:t>
                    </a:r>
                    <a:r>
                      <a:rPr lang="en-US" baseline="0"/>
                      <a:t> Etudess</a:t>
                    </a:r>
                  </a:p>
                  <a:p>
                    <a:pPr>
                      <a:defRPr sz="1600"/>
                    </a:pPr>
                    <a:r>
                      <a:rPr lang="en-US" baseline="0"/>
                      <a:t>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38078071229925392"/>
                      <c:h val="0.1369142145414915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22295149080713278"/>
                  <c:y val="-9.82324839007455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7317611363949795"/>
                      <c:h val="0.25259224661373186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3620820400762387"/>
                  <c:y val="-5.41751407650409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4015448565800823"/>
                      <c:h val="0.130966837926202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7.2445968177422798E-2"/>
                  <c:y val="-8.03686554594034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38C-4790-B635-3B7F83C4F47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Investissement!$K$35:$K$40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Investissement!$L$35:$L$40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A38C-4790-B635-3B7F83C4F47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Feuil1!$C$1</c:f>
              <c:strCache>
                <c:ptCount val="1"/>
                <c:pt idx="0">
                  <c:v>Capital social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3243000874890588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731255468066491"/>
                  <c:y val="-7.8703703703703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243000874890639E-2"/>
                  <c:y val="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531255468066491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387817147856517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Feuil1!$C$2:$C$6</c:f>
              <c:numCache>
                <c:formatCode>_-* #\ ##0\ "€"_-;\-* #\ ##0\ "€"_-;_-* "-"??\ "€"_-;_-@_-</c:formatCode>
                <c:ptCount val="5"/>
                <c:pt idx="0">
                  <c:v>38200</c:v>
                </c:pt>
                <c:pt idx="1">
                  <c:v>68250</c:v>
                </c:pt>
                <c:pt idx="2">
                  <c:v>84600</c:v>
                </c:pt>
                <c:pt idx="3">
                  <c:v>139000</c:v>
                </c:pt>
                <c:pt idx="4">
                  <c:v>140300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B08F-41DF-BCAD-F29DB96B43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217044416"/>
        <c:axId val="-217042784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Feuil1!$A$1</c15:sqref>
                        </c15:formulaRef>
                      </c:ext>
                    </c:extLst>
                    <c:strCache>
                      <c:ptCount val="1"/>
                      <c:pt idx="0">
                        <c:v>Cloture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6r2="http://schemas.microsoft.com/office/drawing/2015/06/chart"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val>
                <c:smooth val="0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6-B08F-41DF-BCAD-F29DB96B4339}"/>
                  </c:ext>
                </c:extLst>
              </c15:ser>
            </c15:filteredLineSeries>
          </c:ext>
        </c:extLst>
      </c:lineChart>
      <c:catAx>
        <c:axId val="-21704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17042784"/>
        <c:crosses val="autoZero"/>
        <c:auto val="1"/>
        <c:lblAlgn val="ctr"/>
        <c:lblOffset val="100"/>
        <c:noMultiLvlLbl val="0"/>
      </c:catAx>
      <c:valAx>
        <c:axId val="-21704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17044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Feuil1!$K$1</c:f>
              <c:strCache>
                <c:ptCount val="1"/>
                <c:pt idx="0">
                  <c:v>Chiffre  d'affaire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7.7645888013998257E-2"/>
                  <c:y val="-7.407407407407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0064588801399835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731255468066491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1298775153105964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Feuil1!$K$2:$K$6</c:f>
              <c:numCache>
                <c:formatCode>_-* #\ ##0\ "€"_-;\-* #\ ##0\ "€"_-;_-* "-"??\ "€"_-;_-@_-</c:formatCode>
                <c:ptCount val="5"/>
                <c:pt idx="0">
                  <c:v>0</c:v>
                </c:pt>
                <c:pt idx="1">
                  <c:v>6308</c:v>
                </c:pt>
                <c:pt idx="2">
                  <c:v>23174</c:v>
                </c:pt>
                <c:pt idx="3">
                  <c:v>37446</c:v>
                </c:pt>
                <c:pt idx="4">
                  <c:v>37505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5DD-4E41-9D12-421A32F2DCAC}"/>
            </c:ext>
          </c:extLst>
        </c:ser>
        <c:ser>
          <c:idx val="2"/>
          <c:order val="1"/>
          <c:tx>
            <c:strRef>
              <c:f>Feuil1!$L$1</c:f>
              <c:strCache>
                <c:ptCount val="1"/>
                <c:pt idx="0">
                  <c:v>Bénéfice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090332458442693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4756999125109363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8756999125109361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0090332458442692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709033245844279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Feuil1!$L$2:$L$6</c:f>
              <c:numCache>
                <c:formatCode>_-* #\ ##0\ "€"_-;\-* #\ ##0\ "€"_-;_-* "-"??\ "€"_-;_-@_-</c:formatCode>
                <c:ptCount val="5"/>
                <c:pt idx="0">
                  <c:v>-911</c:v>
                </c:pt>
                <c:pt idx="1">
                  <c:v>-4896</c:v>
                </c:pt>
                <c:pt idx="2">
                  <c:v>6250</c:v>
                </c:pt>
                <c:pt idx="3">
                  <c:v>11379</c:v>
                </c:pt>
                <c:pt idx="4">
                  <c:v>7802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B5DD-4E41-9D12-421A32F2DCA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236708592"/>
        <c:axId val="-236708048"/>
      </c:lineChart>
      <c:catAx>
        <c:axId val="-23670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36708048"/>
        <c:crosses val="autoZero"/>
        <c:auto val="1"/>
        <c:lblAlgn val="ctr"/>
        <c:lblOffset val="100"/>
        <c:noMultiLvlLbl val="0"/>
      </c:catAx>
      <c:valAx>
        <c:axId val="-236708048"/>
        <c:scaling>
          <c:orientation val="minMax"/>
        </c:scaling>
        <c:delete val="0"/>
        <c:axPos val="l"/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36708592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Feuil1!$A$1</c:f>
              <c:strCache>
                <c:ptCount val="1"/>
                <c:pt idx="0">
                  <c:v>Cloture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722222222222224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5388888888888888E-2"/>
                  <c:y val="-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2611111111111113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611111111111113E-2"/>
                  <c:y val="-2.31481481481481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500000000000104E-2"/>
                  <c:y val="-3.703703703703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98</c:v>
                </c:pt>
                <c:pt idx="1">
                  <c:v>183</c:v>
                </c:pt>
                <c:pt idx="2">
                  <c:v>268</c:v>
                </c:pt>
                <c:pt idx="3">
                  <c:v>367</c:v>
                </c:pt>
                <c:pt idx="4">
                  <c:v>378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43CB-4FCD-B882-F11F73CE11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236706960"/>
        <c:axId val="-236717296"/>
      </c:lineChart>
      <c:catAx>
        <c:axId val="-23670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36717296"/>
        <c:crosses val="autoZero"/>
        <c:auto val="1"/>
        <c:lblAlgn val="ctr"/>
        <c:lblOffset val="100"/>
        <c:noMultiLvlLbl val="0"/>
      </c:catAx>
      <c:valAx>
        <c:axId val="-236717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3670696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24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536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149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775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étions 9 aux conseil coopératif,</a:t>
            </a:r>
          </a:p>
          <a:p>
            <a:r>
              <a:rPr lang="fr-FR" dirty="0" smtClean="0"/>
              <a:t>A noter que d’autres sociétaires ont travaillés aussi ponctuellement ou de</a:t>
            </a:r>
            <a:r>
              <a:rPr lang="fr-FR" baseline="0" dirty="0" smtClean="0"/>
              <a:t> façon plus continu,</a:t>
            </a:r>
          </a:p>
          <a:p>
            <a:endParaRPr lang="fr-FR" baseline="0" dirty="0" smtClean="0"/>
          </a:p>
          <a:p>
            <a:r>
              <a:rPr lang="fr-FR" baseline="0" dirty="0" smtClean="0"/>
              <a:t>Pascale Bernard démissionne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02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12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842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21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l’assemblée générale doit admettre tous les nouveaux sociétaires depuis la dernière l’assemblée générale, nous avons 41 nouveaux sociétaires,</a:t>
            </a:r>
          </a:p>
          <a:p>
            <a:r>
              <a:rPr lang="fr-FR" dirty="0" err="1" smtClean="0"/>
              <a:t>Diap</a:t>
            </a:r>
            <a:r>
              <a:rPr lang="fr-FR" dirty="0" smtClean="0"/>
              <a:t> suivante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23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430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668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589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1983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70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/>
              <a:t>technique, administratif , animation et communication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1521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173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l’AG doit voter l’orientation générale de la coopérative  -</a:t>
            </a:r>
          </a:p>
          <a:p>
            <a:r>
              <a:rPr lang="fr-FR" dirty="0" smtClean="0"/>
              <a:t>Ouvrir</a:t>
            </a:r>
            <a:r>
              <a:rPr lang="fr-FR" baseline="0" dirty="0" smtClean="0"/>
              <a:t> une parenthèse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7002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9435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Lecture de la résolution - </a:t>
            </a:r>
            <a:r>
              <a:rPr lang="fr-FR" sz="1200" dirty="0" smtClean="0"/>
              <a:t>Questions - </a:t>
            </a:r>
            <a:r>
              <a:rPr lang="fr-FR" baseline="0" dirty="0" smtClean="0"/>
              <a:t>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917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smtClean="0"/>
              <a:t>Questions - </a:t>
            </a:r>
            <a:r>
              <a:rPr lang="fr-FR" baseline="0" smtClean="0"/>
              <a:t>Lecture de la résolution -Vote</a:t>
            </a:r>
            <a:endParaRPr lang="fr-FR" sz="1300" smtClean="0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4623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dirty="0" smtClean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084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2091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285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10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37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avons de bonnes relations avec les correspondant locaux  de la dépêche</a:t>
            </a:r>
          </a:p>
          <a:p>
            <a:r>
              <a:rPr lang="fr-FR" dirty="0" smtClean="0"/>
              <a:t>Vous pouvez retrouver les articles sur notre site https://icea-enr.fr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contexte sanitaire a limité le nombre d’évènements auxquels Icéa a participé ou a organisés par conséquent les articles et publications ont été moins nombreux que les années précédentes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631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Etre présent sur le terrain est vraiment important pour faire connaitre notre coopérative, malgré</a:t>
            </a:r>
            <a:r>
              <a:rPr lang="fr-FR" baseline="0" dirty="0" smtClean="0"/>
              <a:t> le contexte sanitaire nous avons réussi a tenir 6 stands et à faire une inauguration à Montbrun Lauragais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046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accélérer le déploiement des projets citoyens et participatifs d’énergies renouvelables, ECLR propose, à toutes les étapes d’un projet, une série d’outils méthodologiques,</a:t>
            </a:r>
            <a:r>
              <a:rPr lang="fr-FR" baseline="0" dirty="0" smtClean="0"/>
              <a:t> </a:t>
            </a:r>
            <a:r>
              <a:rPr lang="fr-FR" dirty="0" smtClean="0"/>
              <a:t>un accompagnement personnalisé) et la mise en relation avec la communauté régionale de porteurs,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966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Voici un compte de résultat très simplifié pour plus de détails la</a:t>
            </a:r>
            <a:r>
              <a:rPr lang="fr-FR" baseline="0" dirty="0" smtClean="0"/>
              <a:t> plaquette comptes est a disposition,</a:t>
            </a:r>
          </a:p>
          <a:p>
            <a:r>
              <a:rPr lang="fr-FR" baseline="0" dirty="0" smtClean="0"/>
              <a:t>A noter un bénéfice de 7 802 € dont 2 216,98 € de quote part subventions</a:t>
            </a:r>
          </a:p>
          <a:p>
            <a:endParaRPr lang="fr-FR" baseline="0" dirty="0" smtClean="0"/>
          </a:p>
          <a:p>
            <a:r>
              <a:rPr lang="fr-FR" baseline="0" dirty="0" smtClean="0"/>
              <a:t>Achat et charges : assurance, </a:t>
            </a:r>
            <a:r>
              <a:rPr lang="fr-FR" baseline="0" dirty="0" err="1" smtClean="0"/>
              <a:t>turpe</a:t>
            </a:r>
            <a:r>
              <a:rPr lang="fr-FR" baseline="0" dirty="0" smtClean="0"/>
              <a:t>, maintenances, frais de télétransmission, comptabilité, affranchissement, services bancaires</a:t>
            </a:r>
          </a:p>
          <a:p>
            <a:endParaRPr lang="fr-FR" baseline="0" dirty="0" smtClean="0"/>
          </a:p>
          <a:p>
            <a:r>
              <a:rPr lang="fr-FR" baseline="0" dirty="0" smtClean="0"/>
              <a:t>En 2021 le chiffre d’affaire autour de 43 000 €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90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Bilan simplifié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4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2042319"/>
            <a:ext cx="7772400" cy="2387600"/>
          </a:xfrm>
        </p:spPr>
        <p:txBody>
          <a:bodyPr anchor="b"/>
          <a:lstStyle>
            <a:lvl1pPr algn="ctr">
              <a:defRPr sz="600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38" y="61387"/>
            <a:ext cx="1978524" cy="13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1" y="1116019"/>
            <a:ext cx="3429000" cy="402317"/>
          </a:xfrm>
        </p:spPr>
        <p:txBody>
          <a:bodyPr>
            <a:normAutofit/>
          </a:bodyPr>
          <a:lstStyle>
            <a:lvl1pPr>
              <a:defRPr sz="1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 smtClean="0"/>
              <a:t>Initiative Citoyenne pour une Energie Alternative</a:t>
            </a:r>
            <a:endParaRPr lang="fr-FR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139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7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5557" y="5843596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fr-FR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04BBA59-5595-4BB9-9F69-06F8D62A6413}" type="datetime1">
              <a:rPr lang="fr-FR" smtClean="0"/>
              <a:pPr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58116" y="5843596"/>
            <a:ext cx="3086100" cy="365125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4216" y="5846773"/>
            <a:ext cx="20574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074334" y="499533"/>
            <a:ext cx="6985000" cy="482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1" y="236388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696380" y="1611951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2" y="1518332"/>
            <a:ext cx="4817843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76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10"/>
            <a:ext cx="4974048" cy="41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Compte de </a:t>
            </a:r>
            <a:r>
              <a:rPr lang="fr-FR" sz="3200" b="1" i="1" dirty="0" smtClean="0"/>
              <a:t>résultat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8539"/>
              </p:ext>
            </p:extLst>
          </p:nvPr>
        </p:nvGraphicFramePr>
        <p:xfrm>
          <a:off x="226134" y="1564485"/>
          <a:ext cx="8618708" cy="44748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53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37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26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390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98863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Charges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r>
                        <a:rPr lang="fr-FR" sz="2200" b="1" kern="1200" dirty="0" smtClean="0">
                          <a:effectLst/>
                        </a:rPr>
                        <a:t>Achats et charges externes</a:t>
                      </a:r>
                      <a:endParaRPr lang="fr-F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2200" b="1" dirty="0" smtClean="0"/>
                        <a:t>10 530</a:t>
                      </a:r>
                      <a:endParaRPr lang="fr-FR" sz="22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d’exploitation </a:t>
                      </a:r>
                      <a:endParaRPr lang="fr-FR" sz="2200" b="1" dirty="0" smtClean="0"/>
                    </a:p>
                    <a:p>
                      <a:pPr algn="l"/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 smtClean="0"/>
                        <a:t>37 519</a:t>
                      </a:r>
                    </a:p>
                    <a:p>
                      <a:pPr algn="r"/>
                      <a:endParaRPr lang="fr-FR" sz="22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Dotation aux amortissements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19 038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Produits exceptionnels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3 297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Charges financières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2 728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financiers </a:t>
                      </a:r>
                    </a:p>
                    <a:p>
                      <a:pPr marL="0" algn="l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363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429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Impôt sur les sociétés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73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Charges</a:t>
                      </a:r>
                      <a:r>
                        <a:rPr lang="fr-FR" sz="2200" b="1" kern="1200" baseline="0" dirty="0" smtClean="0">
                          <a:effectLst/>
                        </a:rPr>
                        <a:t> exceptionnelles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1 080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072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des charges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33 376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des 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41  178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02004"/>
              </p:ext>
            </p:extLst>
          </p:nvPr>
        </p:nvGraphicFramePr>
        <p:xfrm>
          <a:off x="3957301" y="6143306"/>
          <a:ext cx="4105276" cy="55033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166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886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0333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Bénéfice</a:t>
                      </a:r>
                      <a:endParaRPr lang="fr-F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kern="1200" dirty="0" smtClean="0">
                          <a:effectLst/>
                        </a:rPr>
                        <a:t>7 802 €</a:t>
                      </a:r>
                      <a:endParaRPr lang="fr-FR" sz="2800" kern="1200" dirty="0">
                        <a:solidFill>
                          <a:schemeClr val="tx1"/>
                        </a:solidFill>
                        <a:effectLst/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89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928453" y="1171035"/>
            <a:ext cx="2855119" cy="488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Bilan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399487"/>
              </p:ext>
            </p:extLst>
          </p:nvPr>
        </p:nvGraphicFramePr>
        <p:xfrm>
          <a:off x="143724" y="2559974"/>
          <a:ext cx="8783535" cy="199433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66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588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692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887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642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Actif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Passif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immobilisé 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369 055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Capitaux propres</a:t>
                      </a:r>
                      <a:endParaRPr lang="fr-FR" sz="2400" b="1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/>
                        <a:t>217 735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49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circulant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69 975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Dettes 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213 472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4966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actif général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passif</a:t>
                      </a:r>
                      <a:r>
                        <a:rPr lang="fr-FR" sz="2400" b="1" kern="1200" baseline="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général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 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71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04651" y="1783269"/>
            <a:ext cx="8712200" cy="1431519"/>
          </a:xfrm>
        </p:spPr>
        <p:txBody>
          <a:bodyPr/>
          <a:lstStyle/>
          <a:p>
            <a:pPr marL="457200" lvl="1" indent="0">
              <a:buNone/>
            </a:pPr>
            <a:r>
              <a:rPr lang="fr-FR" dirty="0" smtClean="0"/>
              <a:t>Le capital social est de 140 300 €, en  augmentation de 1 300 € par rapport à l’exercice précédent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859185" y="1141165"/>
            <a:ext cx="5603132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i="1" dirty="0">
                <a:solidFill>
                  <a:schemeClr val="bg1"/>
                </a:solidFill>
              </a:rPr>
              <a:t>Evolution du capital social</a:t>
            </a:r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2644151271"/>
              </p:ext>
            </p:extLst>
          </p:nvPr>
        </p:nvGraphicFramePr>
        <p:xfrm>
          <a:off x="1670125" y="3373820"/>
          <a:ext cx="5698238" cy="3406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8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>
          <a:xfrm>
            <a:off x="1509823" y="1026069"/>
            <a:ext cx="7634177" cy="557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chiffre d'affaire et du bénéfice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1647062"/>
            <a:ext cx="8712200" cy="1989273"/>
          </a:xfrm>
        </p:spPr>
        <p:txBody>
          <a:bodyPr>
            <a:normAutofit fontScale="92500"/>
          </a:bodyPr>
          <a:lstStyle/>
          <a:p>
            <a:pPr lvl="1"/>
            <a:r>
              <a:rPr lang="fr-FR" dirty="0" smtClean="0"/>
              <a:t>Le chiffre d'affaire est stable car les 2 centrales ont été mises en service qu’en fin d’année</a:t>
            </a:r>
          </a:p>
          <a:p>
            <a:pPr lvl="1"/>
            <a:r>
              <a:rPr lang="fr-FR" dirty="0" smtClean="0"/>
              <a:t>Les charges ont </a:t>
            </a:r>
            <a:r>
              <a:rPr lang="fr-FR" dirty="0" smtClean="0"/>
              <a:t>augmenté, cela est </a:t>
            </a:r>
            <a:r>
              <a:rPr lang="fr-FR" dirty="0" smtClean="0"/>
              <a:t>dû à l'externalisation complète de la comptabilité</a:t>
            </a:r>
          </a:p>
          <a:p>
            <a:pPr lvl="1"/>
            <a:endParaRPr lang="fr-FR" dirty="0" smtClean="0"/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638030912"/>
              </p:ext>
            </p:extLst>
          </p:nvPr>
        </p:nvGraphicFramePr>
        <p:xfrm>
          <a:off x="2328530" y="3700130"/>
          <a:ext cx="5925420" cy="3058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8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1213096"/>
          </a:xfrm>
        </p:spPr>
        <p:txBody>
          <a:bodyPr/>
          <a:lstStyle/>
          <a:p>
            <a:r>
              <a:rPr lang="fr-FR" dirty="0" smtClean="0"/>
              <a:t>378 sociétaires au 31/12/2021 dont 11 sociétaires de plus en 2021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169269" y="1026069"/>
            <a:ext cx="6340030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nombre de sociétaires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662246575"/>
              </p:ext>
            </p:extLst>
          </p:nvPr>
        </p:nvGraphicFramePr>
        <p:xfrm>
          <a:off x="543574" y="2998380"/>
          <a:ext cx="5672435" cy="352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Espace réservé du contenu 3"/>
          <p:cNvSpPr txBox="1">
            <a:spLocks/>
          </p:cNvSpPr>
          <p:nvPr/>
        </p:nvSpPr>
        <p:spPr>
          <a:xfrm>
            <a:off x="6539447" y="3627439"/>
            <a:ext cx="2465907" cy="1049821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Collectivités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Entreprises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185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169269" y="1026069"/>
            <a:ext cx="5038355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Répartition du capital social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46" y="920822"/>
            <a:ext cx="9144000" cy="561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 Conseil coopératif au 31/12/2022</a:t>
            </a:r>
            <a:endParaRPr lang="fr-FR" sz="3200" b="1" i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29251"/>
              </p:ext>
            </p:extLst>
          </p:nvPr>
        </p:nvGraphicFramePr>
        <p:xfrm>
          <a:off x="1524000" y="1397000"/>
          <a:ext cx="6096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1074891448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357173046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3396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87147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69669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08250042"/>
                  </a:ext>
                </a:extLst>
              </a:tr>
            </a:tbl>
          </a:graphicData>
        </a:graphic>
      </p:graphicFrame>
      <p:pic>
        <p:nvPicPr>
          <p:cNvPr id="33" name="Imag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37" y="1824567"/>
            <a:ext cx="6052556" cy="4565475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572" y="4657514"/>
            <a:ext cx="1769548" cy="173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20663" y="2683572"/>
            <a:ext cx="8712200" cy="2494483"/>
          </a:xfrm>
        </p:spPr>
      </p:pic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3200" b="1" i="1" dirty="0" smtClean="0"/>
              <a:t> Les groupes de travail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369239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3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4123028" y="2600852"/>
            <a:ext cx="4936305" cy="3611046"/>
          </a:xfrm>
        </p:spPr>
        <p:txBody>
          <a:bodyPr>
            <a:noAutofit/>
          </a:bodyPr>
          <a:lstStyle/>
          <a:p>
            <a:pPr lvl="0"/>
            <a:r>
              <a:rPr lang="fr-FR" sz="2400" dirty="0" smtClean="0"/>
              <a:t>100 kWc sur la tribune du stade de Ramonville. En autoconsommation</a:t>
            </a:r>
          </a:p>
          <a:p>
            <a:pPr lvl="0"/>
            <a:r>
              <a:rPr lang="fr-FR" sz="2400" dirty="0" smtClean="0"/>
              <a:t>36 kWc  gymnase à Castanet</a:t>
            </a:r>
          </a:p>
          <a:p>
            <a:r>
              <a:rPr lang="fr-FR" sz="2400" dirty="0" smtClean="0"/>
              <a:t>36 kWc sur les ateliers municipaux de Labège</a:t>
            </a:r>
          </a:p>
          <a:p>
            <a:r>
              <a:rPr lang="fr-FR" sz="2400" dirty="0" smtClean="0"/>
              <a:t>30 kWc sur la salle polyvalente d'Odars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359805" y="2363210"/>
            <a:ext cx="1726372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2022</a:t>
            </a:r>
            <a:endParaRPr lang="fr-FR" sz="2800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3531143" y="1253764"/>
            <a:ext cx="3735423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Évolution prévisible 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4123029" y="2069295"/>
            <a:ext cx="4842335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A l’étude et attente de décision</a:t>
            </a:r>
            <a:endParaRPr lang="fr-FR" sz="2800" b="1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5" y="2974433"/>
            <a:ext cx="3834803" cy="2157297"/>
          </a:xfrm>
          <a:prstGeom prst="rect">
            <a:avLst/>
          </a:prstGeom>
        </p:spPr>
      </p:pic>
      <p:sp>
        <p:nvSpPr>
          <p:cNvPr id="16" name="Espace réservé du contenu 3"/>
          <p:cNvSpPr txBox="1">
            <a:spLocks/>
          </p:cNvSpPr>
          <p:nvPr/>
        </p:nvSpPr>
        <p:spPr>
          <a:xfrm>
            <a:off x="145751" y="5277182"/>
            <a:ext cx="3756310" cy="1504306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Ecole Damas </a:t>
            </a:r>
            <a:r>
              <a:rPr lang="fr-FR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Auba</a:t>
            </a:r>
            <a:endParaRPr lang="fr-FR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 Kwc</a:t>
            </a: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Toussaint 2022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96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81834" y="4267465"/>
            <a:ext cx="5967636" cy="855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fr-FR" sz="3200" b="1" i="1" dirty="0"/>
              <a:t>Approbation rapport de Gestion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764" y="1942698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Questions /réponses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4014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681102" y="940304"/>
            <a:ext cx="7886700" cy="2852737"/>
          </a:xfrm>
        </p:spPr>
        <p:txBody>
          <a:bodyPr/>
          <a:lstStyle/>
          <a:p>
            <a:pPr algn="ctr"/>
            <a:r>
              <a:rPr lang="fr-FR" b="1" dirty="0" smtClean="0">
                <a:latin typeface="Arial Black" panose="020B0A04020102020204" pitchFamily="34" charset="0"/>
              </a:rPr>
              <a:t>Assemblée générale ordinaire du 14 mai 2022</a:t>
            </a:r>
            <a:endParaRPr lang="fr-FR" b="1" dirty="0">
              <a:latin typeface="Arial Black" panose="020B0A040201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39" y="3517905"/>
            <a:ext cx="57150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2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260132" y="3300121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Approbation des comptes de l'exercice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62227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3 ème résolution  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2088820"/>
            <a:ext cx="8712200" cy="8296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 smtClean="0"/>
              <a:t>Le conseil coopératif a admis 11 nouveaux sociétaires depuis l’assemblée générale du 12/06/2021</a:t>
            </a:r>
            <a:endParaRPr lang="fr-FR" sz="24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69534" y="1226216"/>
            <a:ext cx="7298266" cy="61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>
                <a:solidFill>
                  <a:schemeClr val="bg1"/>
                </a:solidFill>
              </a:rPr>
              <a:t>Admission des nouveaux sociétaires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685531"/>
              </p:ext>
            </p:extLst>
          </p:nvPr>
        </p:nvGraphicFramePr>
        <p:xfrm>
          <a:off x="795815" y="3073520"/>
          <a:ext cx="7637930" cy="3582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0140">
                  <a:extLst>
                    <a:ext uri="{9D8B030D-6E8A-4147-A177-3AD203B41FA5}">
                      <a16:colId xmlns="" xmlns:a16="http://schemas.microsoft.com/office/drawing/2014/main" val="2664357134"/>
                    </a:ext>
                  </a:extLst>
                </a:gridCol>
                <a:gridCol w="3061084">
                  <a:extLst>
                    <a:ext uri="{9D8B030D-6E8A-4147-A177-3AD203B41FA5}">
                      <a16:colId xmlns="" xmlns:a16="http://schemas.microsoft.com/office/drawing/2014/main" val="3770974791"/>
                    </a:ext>
                  </a:extLst>
                </a:gridCol>
                <a:gridCol w="2095683">
                  <a:extLst>
                    <a:ext uri="{9D8B030D-6E8A-4147-A177-3AD203B41FA5}">
                      <a16:colId xmlns="" xmlns:a16="http://schemas.microsoft.com/office/drawing/2014/main" val="4232866517"/>
                    </a:ext>
                  </a:extLst>
                </a:gridCol>
                <a:gridCol w="871023">
                  <a:extLst>
                    <a:ext uri="{9D8B030D-6E8A-4147-A177-3AD203B41FA5}">
                      <a16:colId xmlns="" xmlns:a16="http://schemas.microsoft.com/office/drawing/2014/main" val="2396617926"/>
                    </a:ext>
                  </a:extLst>
                </a:gridCol>
              </a:tblGrid>
              <a:tr h="509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N°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Prénom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Non d'usage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70960773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NEYROLLES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Eric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0685184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Mas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7436187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Nicolas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Jean Christophe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0127468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4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Gardette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Elouan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49419834"/>
                  </a:ext>
                </a:extLst>
              </a:tr>
              <a:tr h="2490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Schmitz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Christiane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Brustel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89268951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6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PHAM NGOC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Quynh-Anh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5443363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7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BARRERE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Anne-Sophie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8345444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GIBERT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81798850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Culerrier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Raphael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3777302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Thierry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Xavier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9854940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11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MAUREL MANUGUERRA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Clément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41922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9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4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024690" y="2689325"/>
            <a:ext cx="7293685" cy="1742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fontAlgn="base"/>
            <a:r>
              <a:rPr lang="fr-FR" sz="3200" b="1" i="1" dirty="0">
                <a:solidFill>
                  <a:schemeClr val="bg1"/>
                </a:solidFill>
              </a:rPr>
              <a:t>Délégation pour l’admission des nouveaux sociétaires</a:t>
            </a:r>
          </a:p>
        </p:txBody>
      </p:sp>
    </p:spTree>
    <p:extLst>
      <p:ext uri="{BB962C8B-B14F-4D97-AF65-F5344CB8AC3E}">
        <p14:creationId xmlns:p14="http://schemas.microsoft.com/office/powerpoint/2010/main" val="27971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5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098163"/>
            <a:ext cx="8712200" cy="4257148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Résultat : 						7 802,35 €</a:t>
            </a:r>
          </a:p>
          <a:p>
            <a:r>
              <a:rPr lang="fr-FR" dirty="0" smtClean="0"/>
              <a:t>Mise en réserve quote part subvention : 	2 216,98 €</a:t>
            </a:r>
          </a:p>
          <a:p>
            <a:r>
              <a:rPr lang="fr-FR" dirty="0" smtClean="0"/>
              <a:t>Résultat hors subvention : 			5 585,38 €</a:t>
            </a:r>
          </a:p>
          <a:p>
            <a:r>
              <a:rPr lang="fr-FR" dirty="0" smtClean="0"/>
              <a:t>Mise en réserve légale 15 % : 		 </a:t>
            </a:r>
            <a:r>
              <a:rPr lang="fr-FR" dirty="0"/>
              <a:t> </a:t>
            </a:r>
            <a:r>
              <a:rPr lang="fr-FR" dirty="0" smtClean="0"/>
              <a:t> 837,81 €</a:t>
            </a:r>
          </a:p>
          <a:p>
            <a:r>
              <a:rPr lang="fr-FR" dirty="0" smtClean="0"/>
              <a:t>Mise en réserve statutaire 42,5 % : 	2 373,79 €</a:t>
            </a:r>
          </a:p>
          <a:p>
            <a:r>
              <a:rPr lang="fr-FR" dirty="0" smtClean="0"/>
              <a:t>Distribuable 42,5 % : 				2 373,79 €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soit une rémunération de 1,69 % ou 0,5915 cts nets par part </a:t>
            </a:r>
            <a:r>
              <a:rPr lang="fr-FR" dirty="0" smtClean="0"/>
              <a:t>sociale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6" y="1118707"/>
            <a:ext cx="4536390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Affectation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8918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6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675051"/>
            <a:ext cx="8712200" cy="2207068"/>
          </a:xfrm>
        </p:spPr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140 300 € contre 139 000 € pour l’année 2020, soit une variation de 1 300 €.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>
                <a:solidFill>
                  <a:schemeClr val="bg1"/>
                </a:solidFill>
              </a:rPr>
              <a:t>Capital variable</a:t>
            </a:r>
          </a:p>
        </p:txBody>
      </p:sp>
    </p:spTree>
    <p:extLst>
      <p:ext uri="{BB962C8B-B14F-4D97-AF65-F5344CB8AC3E}">
        <p14:creationId xmlns:p14="http://schemas.microsoft.com/office/powerpoint/2010/main" val="37405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7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984362"/>
            <a:ext cx="8712200" cy="1587637"/>
          </a:xfrm>
        </p:spPr>
        <p:txBody>
          <a:bodyPr/>
          <a:lstStyle/>
          <a:p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50 €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Valeur de remboursement des parts</a:t>
            </a:r>
          </a:p>
        </p:txBody>
      </p:sp>
    </p:spTree>
    <p:extLst>
      <p:ext uri="{BB962C8B-B14F-4D97-AF65-F5344CB8AC3E}">
        <p14:creationId xmlns:p14="http://schemas.microsoft.com/office/powerpoint/2010/main" val="1587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8 </a:t>
            </a:r>
            <a:r>
              <a:rPr lang="fr-FR" dirty="0" err="1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229761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Dans l’orientation générale de la coopérative, </a:t>
            </a:r>
            <a:r>
              <a:rPr lang="fr-FR" dirty="0" smtClean="0"/>
              <a:t>il est fait proposition de pouvoir affilier des </a:t>
            </a:r>
            <a:r>
              <a:rPr lang="fr-FR" dirty="0" smtClean="0"/>
              <a:t>collectifs citoyens </a:t>
            </a:r>
            <a:r>
              <a:rPr lang="fr-FR" dirty="0" smtClean="0"/>
              <a:t>voisins à ICEA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68" y="4038923"/>
            <a:ext cx="4738133" cy="264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5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996146"/>
            <a:ext cx="8712200" cy="4257148"/>
          </a:xfrm>
        </p:spPr>
        <p:txBody>
          <a:bodyPr/>
          <a:lstStyle/>
          <a:p>
            <a:r>
              <a:rPr lang="fr-FR" dirty="0" smtClean="0"/>
              <a:t>Une convention est signée </a:t>
            </a:r>
            <a:r>
              <a:rPr lang="fr-FR" dirty="0" smtClean="0"/>
              <a:t>entre </a:t>
            </a:r>
            <a:r>
              <a:rPr lang="fr-FR" dirty="0" smtClean="0"/>
              <a:t>les collectifs et ICEA</a:t>
            </a:r>
            <a:br>
              <a:rPr lang="fr-FR" dirty="0" smtClean="0"/>
            </a:br>
            <a:r>
              <a:rPr lang="fr-FR" dirty="0" smtClean="0"/>
              <a:t>Elle définit :</a:t>
            </a:r>
          </a:p>
          <a:p>
            <a:pPr lvl="1"/>
            <a:r>
              <a:rPr lang="fr-FR" dirty="0" smtClean="0"/>
              <a:t>Les motivations</a:t>
            </a:r>
          </a:p>
          <a:p>
            <a:pPr lvl="1"/>
            <a:r>
              <a:rPr lang="fr-FR" dirty="0" smtClean="0"/>
              <a:t>Les conditions d’affiliation</a:t>
            </a:r>
          </a:p>
          <a:p>
            <a:pPr lvl="1"/>
            <a:r>
              <a:rPr lang="fr-FR" dirty="0" smtClean="0"/>
              <a:t>La répartition des rôles et responsabilités</a:t>
            </a:r>
          </a:p>
          <a:p>
            <a:pPr lvl="1"/>
            <a:r>
              <a:rPr lang="fr-FR" dirty="0" smtClean="0"/>
              <a:t>La gouvernance</a:t>
            </a:r>
          </a:p>
          <a:p>
            <a:pPr lvl="1"/>
            <a:r>
              <a:rPr lang="fr-FR" dirty="0" smtClean="0"/>
              <a:t>L’organisation</a:t>
            </a:r>
          </a:p>
          <a:p>
            <a:pPr lvl="1"/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UNE CONVENTION</a:t>
            </a:r>
            <a:endParaRPr lang="fr-FR" sz="32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5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Les </a:t>
            </a:r>
            <a:r>
              <a:rPr lang="fr-FR" sz="3200" dirty="0">
                <a:solidFill>
                  <a:schemeClr val="lt1"/>
                </a:solidFill>
              </a:rPr>
              <a:t>Motivations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304853" y="251627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UNIR NOS MOYENS HUMAINS ET FINANCIERS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303004" y="4461788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CHANGER D’ECHELLE TOUT EN RESTANT LOCAL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303004" y="537829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RENFORCER NOTRE ASSISE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03003" y="3430558"/>
            <a:ext cx="5194029" cy="6015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MUTUALISER </a:t>
            </a:r>
            <a:r>
              <a:rPr lang="fr-FR" b="1" dirty="0" smtClean="0"/>
              <a:t>LES COMPETENCES  </a:t>
            </a:r>
            <a:r>
              <a:rPr lang="fr-FR" b="1" dirty="0"/>
              <a:t>ET </a:t>
            </a:r>
            <a:r>
              <a:rPr lang="fr-FR" b="1" dirty="0" smtClean="0"/>
              <a:t> LES </a:t>
            </a:r>
            <a:r>
              <a:rPr lang="fr-FR" b="1" dirty="0"/>
              <a:t>ACTIVITES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625C652B-5E8C-4D31-9D2F-D97ADAE90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8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4978" y="3138556"/>
            <a:ext cx="2293524" cy="187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2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713042"/>
            <a:ext cx="8712200" cy="606394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Avoir les mêmes valeurs qu’ICEA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395650" y="3524126"/>
            <a:ext cx="5384143" cy="39506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PRODUIRE DE ENERGIE RENOUVELABLE LOCALEMENT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5982040" y="2434917"/>
            <a:ext cx="2754002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INVESTIR LOCALEMENT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859876" y="4090977"/>
            <a:ext cx="5876166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ENGENDRER DES RETOMBÉES ÉCONOMIQUES LOCALES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4395302" y="2979286"/>
            <a:ext cx="415145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SENSIBILISER AUX ENJEUX CLIMATIQUES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4899562" y="5093589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IMPLIQUER LES COLLECTIVITES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443206" y="4687785"/>
            <a:ext cx="4388143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S’APPROPRIER LES ENJEUX ENERGETIQUES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395650" y="2440132"/>
            <a:ext cx="4687625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PROMOUVOIR LA TRANSITION ENERGETIQUE</a:t>
            </a:r>
          </a:p>
        </p:txBody>
      </p:sp>
      <p:sp>
        <p:nvSpPr>
          <p:cNvPr id="20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612233" y="5619022"/>
            <a:ext cx="4473089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AVOIR UNE GOUVERNANCE DEMOCRATIQUE</a:t>
            </a:r>
            <a:endParaRPr lang="fr-FR" b="1" dirty="0"/>
          </a:p>
        </p:txBody>
      </p:sp>
      <p:sp>
        <p:nvSpPr>
          <p:cNvPr id="23" name="Rectangle à coins arrondis 22"/>
          <p:cNvSpPr/>
          <p:nvPr/>
        </p:nvSpPr>
        <p:spPr>
          <a:xfrm>
            <a:off x="4831349" y="6183270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NE PAS AVOIR DE BUT LUCRATIF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6721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Documents à disposition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fr-FR" altLang="fr-FR" dirty="0" smtClean="0"/>
              <a:t>Lettre de convocation</a:t>
            </a:r>
          </a:p>
          <a:p>
            <a:pPr lvl="0"/>
            <a:r>
              <a:rPr lang="fr-FR" dirty="0" smtClean="0"/>
              <a:t>Résolutions</a:t>
            </a:r>
          </a:p>
          <a:p>
            <a:pPr lvl="0"/>
            <a:r>
              <a:rPr lang="fr-FR" dirty="0" smtClean="0"/>
              <a:t>Plaquette compte </a:t>
            </a:r>
            <a:r>
              <a:rPr lang="fr-FR" dirty="0" smtClean="0"/>
              <a:t>2021			</a:t>
            </a:r>
          </a:p>
          <a:p>
            <a:pPr lvl="0"/>
            <a:r>
              <a:rPr lang="fr-FR" dirty="0" smtClean="0"/>
              <a:t>Liste nouveaux sociétaires 2021</a:t>
            </a:r>
          </a:p>
          <a:p>
            <a:pPr lvl="0"/>
            <a:r>
              <a:rPr lang="fr-FR" dirty="0" smtClean="0"/>
              <a:t>Les candidats au conseil coopératif</a:t>
            </a:r>
          </a:p>
          <a:p>
            <a:pPr lvl="0"/>
            <a:r>
              <a:rPr lang="fr-FR" dirty="0" smtClean="0"/>
              <a:t>Bilan d’activité 2021</a:t>
            </a:r>
          </a:p>
          <a:p>
            <a:pPr lvl="0"/>
            <a:r>
              <a:rPr lang="fr-FR" dirty="0" smtClean="0"/>
              <a:t>Convention d’affiliation d’un collectif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99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smtClean="0"/>
          </a:p>
          <a:p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2232837" y="3006585"/>
            <a:ext cx="636033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STRUCTURE AVEC UN MODELE JURIDIQUE EN VIGUEUR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45807" y="212850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PROCHE GEOGRAPHIQUEMENT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280126" y="4861899"/>
            <a:ext cx="542149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APPORTER UN MINIMUM INITIAL DE  5 000 €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683847" y="3884665"/>
            <a:ext cx="572758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MEMBRES DU COLLECTIF SONT SOCIETAIRES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91565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627321" y="1366048"/>
            <a:ext cx="8282435" cy="588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lt1"/>
                </a:solidFill>
              </a:rPr>
              <a:t>Répartition des rôles et responsabilités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073890" y="2465407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DÉCIDE, INVESTIT, SIGNE 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4214318" y="321125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ASSURE LES TACHES COMMUNES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627321" y="4130823"/>
            <a:ext cx="624130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COLLECTIFS DÉVELOPPENT LES PROJETS LOCALEMENT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454002" y="5186291"/>
            <a:ext cx="7247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LES COLLECTIFS COLLECTENT LOCALEMENT POUR LE COMPTE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509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Gouvernance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911681" y="5537840"/>
            <a:ext cx="7247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COMITÉ </a:t>
            </a:r>
            <a:r>
              <a:rPr lang="fr-FR" b="1" dirty="0"/>
              <a:t>D’ANALYSE PARITAIRE DES PROJETS - 2 PAR </a:t>
            </a:r>
            <a:r>
              <a:rPr lang="fr-FR" b="1" dirty="0" smtClean="0"/>
              <a:t>STRUCTURE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62541" y="3798996"/>
            <a:ext cx="8996793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1 MEMBRE MINIMUM DU COLLECTIF DANS LES </a:t>
            </a:r>
            <a:r>
              <a:rPr lang="fr-FR" b="1" dirty="0" smtClean="0"/>
              <a:t>GROUPES DE TRAVAIL : </a:t>
            </a:r>
            <a:r>
              <a:rPr lang="fr-FR" b="1" dirty="0" smtClean="0"/>
              <a:t>TACHES </a:t>
            </a:r>
            <a:r>
              <a:rPr lang="fr-FR" b="1" dirty="0" smtClean="0"/>
              <a:t>COMMUNES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269828" y="2844514"/>
            <a:ext cx="772696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REPRESENTANT D’ICEA AU CONSEIL D’ADMINISTRATION DU COLLECTIF</a:t>
            </a:r>
            <a:endParaRPr lang="fr-FR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793377" y="4659037"/>
            <a:ext cx="611637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2 REPRÉSENTANTS PAR COLLECTIF AU CONSEIL COOPÉRATIF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552697" y="1957982"/>
            <a:ext cx="4580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/>
              <a:t>SOUSCRIPTION ET ADHÉSION CROISÉES</a:t>
            </a:r>
          </a:p>
        </p:txBody>
      </p:sp>
    </p:spTree>
    <p:extLst>
      <p:ext uri="{BB962C8B-B14F-4D97-AF65-F5344CB8AC3E}">
        <p14:creationId xmlns:p14="http://schemas.microsoft.com/office/powerpoint/2010/main" val="299280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Organisation</a:t>
            </a:r>
            <a:endParaRPr lang="fr-FR" sz="3200" dirty="0">
              <a:solidFill>
                <a:schemeClr val="lt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83" y="1678193"/>
            <a:ext cx="7979033" cy="510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0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8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429450" y="2772177"/>
            <a:ext cx="8212075" cy="22338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Nouveaux projets photovoltaïques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Relancer les actions de sensibilisation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Affiliation d’autres collectifs voisins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Orientation générale de la </a:t>
            </a:r>
            <a:r>
              <a:rPr lang="fr-FR" sz="3200" b="1" i="1" dirty="0" smtClean="0"/>
              <a:t>coopérative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0682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1" y="2522127"/>
            <a:ext cx="4371975" cy="340995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9 ème résolution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292202" y="4811921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99 communes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127373" y="2038154"/>
            <a:ext cx="8931961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ASSOCIATION </a:t>
            </a:r>
            <a:r>
              <a:rPr lang="fr-FR" b="1" dirty="0" smtClean="0"/>
              <a:t>DE PRODUCTION D'ÉNERGIE RENOUVELABLE DANS LE SUD TOULOUSAIN </a:t>
            </a:r>
            <a:endParaRPr lang="fr-FR" b="1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189238" y="269659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14 </a:t>
            </a:r>
            <a:r>
              <a:rPr lang="fr-FR" b="1" dirty="0" smtClean="0"/>
              <a:t>MEMBRES FONDATEURS </a:t>
            </a:r>
            <a:endParaRPr lang="fr-FR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745122" y="3721805"/>
            <a:ext cx="4215843" cy="56746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8 PROJETS PHOTOVOTAÏQUES A </a:t>
            </a:r>
            <a:r>
              <a:rPr lang="fr-FR" b="1" dirty="0" smtClean="0"/>
              <a:t>L’ETUDE</a:t>
            </a:r>
          </a:p>
          <a:p>
            <a:pPr algn="ctr"/>
            <a:r>
              <a:rPr lang="fr-FR" b="1" dirty="0" smtClean="0"/>
              <a:t>DONT 3 TRÈS PROBABLES</a:t>
            </a:r>
            <a:endParaRPr lang="fr-FR" b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Intégration du collectif Rayons Verts</a:t>
            </a:r>
            <a:endParaRPr lang="fr-FR" sz="3200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4" y="5846773"/>
            <a:ext cx="1905000" cy="1104266"/>
          </a:xfrm>
          <a:prstGeom prst="rect">
            <a:avLst/>
          </a:prstGeom>
        </p:spPr>
      </p:pic>
      <p:sp>
        <p:nvSpPr>
          <p:cNvPr id="17" name="Rectangle à coins arrondis 16"/>
          <p:cNvSpPr/>
          <p:nvPr/>
        </p:nvSpPr>
        <p:spPr>
          <a:xfrm>
            <a:off x="4292202" y="5841514"/>
            <a:ext cx="4704028" cy="91228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 </a:t>
            </a:r>
            <a:r>
              <a:rPr lang="fr-FR" b="1" dirty="0" smtClean="0"/>
              <a:t>UN POTENTIEL DE 332 000 KWH/AN – CONSO DE 70 FOYERS </a:t>
            </a:r>
            <a:r>
              <a:rPr lang="fr-FR" dirty="0" smtClean="0"/>
              <a:t>(SOURCE CRE : 4 679 KWH/FOYER/AN)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0834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10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088529" y="1118707"/>
            <a:ext cx="4412941" cy="29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i="1"/>
              <a:t>Élections au conseil coopératif</a:t>
            </a:r>
            <a:endParaRPr lang="fr-FR" i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88525" y="1118710"/>
            <a:ext cx="5421294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Élection au conseil coopératif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095" y="1517040"/>
            <a:ext cx="1749256" cy="219329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681" y="2178233"/>
            <a:ext cx="1657007" cy="213766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/>
          <a:srcRect t="2177" b="-1"/>
          <a:stretch/>
        </p:blipFill>
        <p:spPr>
          <a:xfrm>
            <a:off x="6423585" y="2074536"/>
            <a:ext cx="1562535" cy="19113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5577" y="4315899"/>
            <a:ext cx="1566099" cy="202359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7"/>
          <a:srcRect t="1" b="2754"/>
          <a:stretch/>
        </p:blipFill>
        <p:spPr>
          <a:xfrm>
            <a:off x="1133117" y="4315899"/>
            <a:ext cx="1617454" cy="219173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7460" y="4615754"/>
            <a:ext cx="1735402" cy="210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11 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46823" y="2957538"/>
            <a:ext cx="8577330" cy="942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Pouvoir pour les formalités</a:t>
            </a:r>
          </a:p>
        </p:txBody>
      </p:sp>
    </p:spTree>
    <p:extLst>
      <p:ext uri="{BB962C8B-B14F-4D97-AF65-F5344CB8AC3E}">
        <p14:creationId xmlns:p14="http://schemas.microsoft.com/office/powerpoint/2010/main" val="18539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12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3135621"/>
            <a:ext cx="8712200" cy="122372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Mise en autres réserves  55 € au lieu de </a:t>
            </a:r>
            <a:br>
              <a:rPr lang="fr-FR" dirty="0" smtClean="0"/>
            </a:br>
            <a:r>
              <a:rPr lang="fr-FR" dirty="0" smtClean="0"/>
              <a:t>585 € (-530 €)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531859" y="1325337"/>
            <a:ext cx="8261662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Rectification de l'affectation des résultats 2019 </a:t>
            </a:r>
          </a:p>
        </p:txBody>
      </p:sp>
    </p:spTree>
    <p:extLst>
      <p:ext uri="{BB962C8B-B14F-4D97-AF65-F5344CB8AC3E}">
        <p14:creationId xmlns:p14="http://schemas.microsoft.com/office/powerpoint/2010/main" val="258642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Fin de L’AG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A vous la parole</a:t>
            </a:r>
          </a:p>
          <a:p>
            <a:r>
              <a:rPr lang="fr-FR" dirty="0" smtClean="0"/>
              <a:t>Suggestions</a:t>
            </a:r>
          </a:p>
          <a:p>
            <a:r>
              <a:rPr lang="fr-FR" dirty="0" smtClean="0"/>
              <a:t>Questions/réponses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31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ASSEMBLEE GENERALE ORDINAIRE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r>
              <a:rPr lang="fr-FR" sz="2800" dirty="0" smtClean="0"/>
              <a:t>12 résolutions soumises à l’approbation de l’assemblée générale ordinaire du   14/05/2022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10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8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8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01998" y="4645682"/>
            <a:ext cx="4866890" cy="88537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 kWc </a:t>
            </a: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Hangars à Espanès,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Mise </a:t>
            </a: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service décembre 2021</a:t>
            </a:r>
            <a:endParaRPr lang="fr-FR" sz="2400" b="1" dirty="0">
              <a:effectLst>
                <a:outerShdw blurRad="50800" sx="1000" sy="1000" algn="tl" rotWithShape="0">
                  <a:prstClr val="black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91817" y="2177732"/>
            <a:ext cx="4005685" cy="155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 kWc sur le centre de secours de Montgiscard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Mise en service janvier 2022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1244333" y="1253764"/>
            <a:ext cx="7731978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Réalisation de </a:t>
            </a:r>
            <a:r>
              <a:rPr lang="fr-FR" sz="3200" b="1" i="1" dirty="0" smtClean="0"/>
              <a:t>2 </a:t>
            </a:r>
            <a:r>
              <a:rPr lang="fr-FR" sz="3200" b="1" i="1" dirty="0"/>
              <a:t>centrales photovoltaïques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98" y="2286700"/>
            <a:ext cx="4180691" cy="20764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334" y="3727900"/>
            <a:ext cx="2874650" cy="286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98870" y="1998920"/>
            <a:ext cx="5436385" cy="448250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fr-FR" sz="2400" dirty="0"/>
              <a:t>Investissement 420 000 €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1400 m² de toitures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Assure la consommation moyenne de 64 foyers/an</a:t>
            </a:r>
            <a:br>
              <a:rPr lang="fr-FR" sz="2400" dirty="0"/>
            </a:br>
            <a:r>
              <a:rPr lang="fr-FR" sz="2400" dirty="0"/>
              <a:t> (source CRE : 4 679 kWh/foyer/an)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A noter : reste à </a:t>
            </a:r>
            <a:r>
              <a:rPr lang="fr-FR" sz="2400" dirty="0" smtClean="0"/>
              <a:t>percevoir</a:t>
            </a:r>
            <a:br>
              <a:rPr lang="fr-FR" sz="2400" dirty="0" smtClean="0"/>
            </a:br>
            <a:r>
              <a:rPr lang="fr-FR" sz="2400" dirty="0" smtClean="0"/>
              <a:t> </a:t>
            </a:r>
            <a:r>
              <a:rPr lang="fr-FR" sz="2400" dirty="0"/>
              <a:t>50 000 € de la région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07155" y="1295104"/>
            <a:ext cx="8294462" cy="561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sz="3200" b="1" i="1" dirty="0">
                <a:solidFill>
                  <a:schemeClr val="bg1"/>
                </a:solidFill>
              </a:rPr>
              <a:t>Financement des </a:t>
            </a:r>
            <a:r>
              <a:rPr lang="fr-FR" sz="3200" b="1" i="1" dirty="0" smtClean="0">
                <a:solidFill>
                  <a:schemeClr val="bg1"/>
                </a:solidFill>
              </a:rPr>
              <a:t>15 </a:t>
            </a:r>
            <a:r>
              <a:rPr lang="fr-FR" sz="3200" b="1" i="1" dirty="0">
                <a:solidFill>
                  <a:schemeClr val="bg1"/>
                </a:solidFill>
              </a:rPr>
              <a:t>centrales photovoltaïques</a:t>
            </a:r>
            <a:endParaRPr lang="fr-FR" sz="3200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2833246723"/>
              </p:ext>
            </p:extLst>
          </p:nvPr>
        </p:nvGraphicFramePr>
        <p:xfrm>
          <a:off x="4554386" y="1667435"/>
          <a:ext cx="5853195" cy="4813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01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07"/>
            <a:ext cx="4905101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Actions de communication</a:t>
            </a:r>
          </a:p>
        </p:txBody>
      </p:sp>
      <p:pic>
        <p:nvPicPr>
          <p:cNvPr id="8" name="Imag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555065" y="3708204"/>
            <a:ext cx="6201826" cy="297258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1148575" y="1756889"/>
            <a:ext cx="5819887" cy="17776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articles dans la presse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émission radio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Réseaux sociaux - Site web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lettres d’information </a:t>
            </a:r>
          </a:p>
        </p:txBody>
      </p:sp>
    </p:spTree>
    <p:extLst>
      <p:ext uri="{BB962C8B-B14F-4D97-AF65-F5344CB8AC3E}">
        <p14:creationId xmlns:p14="http://schemas.microsoft.com/office/powerpoint/2010/main" val="14298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53299" y="1648460"/>
            <a:ext cx="8764378" cy="2329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• Un Web-apéro des sociétaires le 19 </a:t>
            </a:r>
            <a:r>
              <a:rPr lang="fr-FR" sz="2400" dirty="0" smtClean="0"/>
              <a:t>/03</a:t>
            </a:r>
          </a:p>
          <a:p>
            <a:pPr marL="180975" indent="-180975">
              <a:buNone/>
            </a:pPr>
            <a:r>
              <a:rPr lang="fr-FR" sz="2400" dirty="0" smtClean="0"/>
              <a:t>• </a:t>
            </a:r>
            <a:r>
              <a:rPr lang="fr-FR" sz="2400" dirty="0"/>
              <a:t>Un Ciné-débat autour du film « We the power » à Montgiscard le 25 </a:t>
            </a:r>
            <a:r>
              <a:rPr lang="fr-FR" sz="2400" dirty="0" smtClean="0"/>
              <a:t>/09</a:t>
            </a:r>
          </a:p>
          <a:p>
            <a:r>
              <a:rPr lang="fr-FR" sz="2400" dirty="0" smtClean="0"/>
              <a:t>Stand </a:t>
            </a:r>
            <a:r>
              <a:rPr lang="fr-FR" sz="2400" dirty="0"/>
              <a:t>à la fête de la confluence à Goyrans le </a:t>
            </a:r>
            <a:r>
              <a:rPr lang="fr-FR" sz="2400" dirty="0" smtClean="0"/>
              <a:t>11/09</a:t>
            </a:r>
          </a:p>
          <a:p>
            <a:r>
              <a:rPr lang="fr-FR" sz="2400" dirty="0" smtClean="0"/>
              <a:t>Stand </a:t>
            </a:r>
            <a:r>
              <a:rPr lang="fr-FR" sz="2400" dirty="0"/>
              <a:t>à la journée de la nature </a:t>
            </a:r>
            <a:r>
              <a:rPr lang="fr-FR" sz="2400" dirty="0" smtClean="0"/>
              <a:t>à </a:t>
            </a:r>
            <a:r>
              <a:rPr lang="fr-FR" sz="2400" dirty="0"/>
              <a:t>Odars le 12/09 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427738" y="1118707"/>
            <a:ext cx="2663346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Evènements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404" y="4043168"/>
            <a:ext cx="3965212" cy="2644711"/>
          </a:xfrm>
          <a:prstGeom prst="rect">
            <a:avLst/>
          </a:prstGeom>
        </p:spPr>
      </p:pic>
      <p:sp>
        <p:nvSpPr>
          <p:cNvPr id="10" name="Espace réservé du contenu 3"/>
          <p:cNvSpPr txBox="1">
            <a:spLocks/>
          </p:cNvSpPr>
          <p:nvPr/>
        </p:nvSpPr>
        <p:spPr>
          <a:xfrm>
            <a:off x="153299" y="4616110"/>
            <a:ext cx="4433777" cy="1413225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 smtClean="0"/>
              <a:t>Les stands étaient </a:t>
            </a:r>
            <a:r>
              <a:rPr lang="fr-FR" sz="2400" dirty="0" smtClean="0"/>
              <a:t>doublés </a:t>
            </a:r>
            <a:r>
              <a:rPr lang="fr-FR" sz="2400" dirty="0" smtClean="0"/>
              <a:t>d’un atelier fabrication de fours solaires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86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63506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ICEA adhérente à ECLR, Energie Partagée 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active aux </a:t>
            </a:r>
            <a:r>
              <a:rPr lang="fr-FR" dirty="0" err="1" smtClean="0"/>
              <a:t>web’enr</a:t>
            </a:r>
            <a:r>
              <a:rPr lang="fr-FR" dirty="0" smtClean="0"/>
              <a:t>  et aux listes de discutions d’Energie Partagée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à la journée de réflexion "Stratégie" </a:t>
            </a:r>
            <a:r>
              <a:rPr lang="fr-FR" dirty="0" smtClean="0"/>
              <a:t>organisée </a:t>
            </a:r>
            <a:r>
              <a:rPr lang="fr-FR" dirty="0" smtClean="0"/>
              <a:t>par ECLR le mercredi 15 décembre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Présente au conseil d’administration d’ECLR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Participation active aux échanges entre coopératives voisines : </a:t>
            </a:r>
            <a:r>
              <a:rPr lang="fr-FR" dirty="0" err="1" smtClean="0"/>
              <a:t>Ecla’enr</a:t>
            </a:r>
            <a:r>
              <a:rPr lang="fr-FR" dirty="0" smtClean="0"/>
              <a:t>, </a:t>
            </a:r>
            <a:r>
              <a:rPr lang="fr-FR" dirty="0" err="1" smtClean="0"/>
              <a:t>Enercit</a:t>
            </a:r>
            <a:r>
              <a:rPr lang="fr-FR" dirty="0" smtClean="0"/>
              <a:t>, Citoy’enr, Coop de So….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2" y="5846773"/>
            <a:ext cx="1599244" cy="9009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853" y="5478334"/>
            <a:ext cx="1171482" cy="1261296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3716509" y="1061148"/>
            <a:ext cx="1719448" cy="443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Réseaux</a:t>
            </a:r>
          </a:p>
        </p:txBody>
      </p:sp>
    </p:spTree>
    <p:extLst>
      <p:ext uri="{BB962C8B-B14F-4D97-AF65-F5344CB8AC3E}">
        <p14:creationId xmlns:p14="http://schemas.microsoft.com/office/powerpoint/2010/main" val="414807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ED1B2CBA-B241-4B09-81B2-3193B334C6F0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2FA33996-8FF3-41E7-9FC1-AFE84CD49886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ICEA</Template>
  <TotalTime>11044</TotalTime>
  <Words>1637</Words>
  <Application>Microsoft Office PowerPoint</Application>
  <PresentationFormat>Affichage à l'écran (4:3)</PresentationFormat>
  <Paragraphs>442</Paragraphs>
  <Slides>40</Slides>
  <Notes>31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40</vt:i4>
      </vt:variant>
    </vt:vector>
  </HeadingPairs>
  <TitlesOfParts>
    <vt:vector size="48" baseType="lpstr">
      <vt:lpstr>Arial</vt:lpstr>
      <vt:lpstr>Arial Black</vt:lpstr>
      <vt:lpstr>Calibri</vt:lpstr>
      <vt:lpstr>Calibri Light</vt:lpstr>
      <vt:lpstr>Eras Bold ITC</vt:lpstr>
      <vt:lpstr>Times New Roman</vt:lpstr>
      <vt:lpstr>Thème Office</vt:lpstr>
      <vt:lpstr>Conception personnalisée</vt:lpstr>
      <vt:lpstr>Présentation PowerPoint</vt:lpstr>
      <vt:lpstr>Assemblée générale ordinaire du 14 mai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génerale du 15 juin 2019</dc:title>
  <dc:creator>Jean-Paul Gardette</dc:creator>
  <cp:lastModifiedBy>Jean-Paul Gardette</cp:lastModifiedBy>
  <cp:revision>260</cp:revision>
  <cp:lastPrinted>2022-05-03T05:21:14Z</cp:lastPrinted>
  <dcterms:created xsi:type="dcterms:W3CDTF">2019-06-05T16:41:57Z</dcterms:created>
  <dcterms:modified xsi:type="dcterms:W3CDTF">2022-05-03T05:24:03Z</dcterms:modified>
</cp:coreProperties>
</file>