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60" r:id="rId1"/>
    <p:sldMasterId id="2147483672" r:id="rId2"/>
  </p:sldMasterIdLst>
  <p:notesMasterIdLst>
    <p:notesMasterId r:id="rId44"/>
  </p:notesMasterIdLst>
  <p:sldIdLst>
    <p:sldId id="295" r:id="rId3"/>
    <p:sldId id="256" r:id="rId4"/>
    <p:sldId id="258" r:id="rId5"/>
    <p:sldId id="311" r:id="rId6"/>
    <p:sldId id="269" r:id="rId7"/>
    <p:sldId id="302" r:id="rId8"/>
    <p:sldId id="264" r:id="rId9"/>
    <p:sldId id="265" r:id="rId10"/>
    <p:sldId id="267" r:id="rId11"/>
    <p:sldId id="272" r:id="rId12"/>
    <p:sldId id="273" r:id="rId13"/>
    <p:sldId id="315" r:id="rId14"/>
    <p:sldId id="316" r:id="rId15"/>
    <p:sldId id="271" r:id="rId16"/>
    <p:sldId id="305" r:id="rId17"/>
    <p:sldId id="306" r:id="rId18"/>
    <p:sldId id="317" r:id="rId19"/>
    <p:sldId id="268" r:id="rId20"/>
    <p:sldId id="331" r:id="rId21"/>
    <p:sldId id="280" r:id="rId22"/>
    <p:sldId id="281" r:id="rId23"/>
    <p:sldId id="260" r:id="rId24"/>
    <p:sldId id="318" r:id="rId25"/>
    <p:sldId id="282" r:id="rId26"/>
    <p:sldId id="319" r:id="rId27"/>
    <p:sldId id="283" r:id="rId28"/>
    <p:sldId id="329" r:id="rId29"/>
    <p:sldId id="326" r:id="rId30"/>
    <p:sldId id="321" r:id="rId31"/>
    <p:sldId id="323" r:id="rId32"/>
    <p:sldId id="324" r:id="rId33"/>
    <p:sldId id="325" r:id="rId34"/>
    <p:sldId id="327" r:id="rId35"/>
    <p:sldId id="328" r:id="rId36"/>
    <p:sldId id="285" r:id="rId37"/>
    <p:sldId id="322" r:id="rId38"/>
    <p:sldId id="286" r:id="rId39"/>
    <p:sldId id="310" r:id="rId40"/>
    <p:sldId id="307" r:id="rId41"/>
    <p:sldId id="308" r:id="rId42"/>
    <p:sldId id="330" r:id="rId43"/>
  </p:sldIdLst>
  <p:sldSz cx="9144000" cy="6858000" type="screen4x3"/>
  <p:notesSz cx="7104063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BA47"/>
    <a:srgbClr val="9DBE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38B1855-1B75-4FBE-930C-398BA8C253C6}" styleName="Style à thème 2 - Accentuation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0898" autoAdjust="0"/>
  </p:normalViewPr>
  <p:slideViewPr>
    <p:cSldViewPr snapToGrid="0" showGuides="1">
      <p:cViewPr varScale="1">
        <p:scale>
          <a:sx n="90" d="100"/>
          <a:sy n="90" d="100"/>
        </p:scale>
        <p:origin x="2112" y="96"/>
      </p:cViewPr>
      <p:guideLst>
        <p:guide orient="horz" pos="2160"/>
        <p:guide pos="2857"/>
      </p:guideLst>
    </p:cSldViewPr>
  </p:slideViewPr>
  <p:outlineViewPr>
    <p:cViewPr>
      <p:scale>
        <a:sx n="33" d="100"/>
        <a:sy n="33" d="100"/>
      </p:scale>
      <p:origin x="0" y="-1836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3930" y="96"/>
      </p:cViewPr>
      <p:guideLst>
        <p:guide orient="horz" pos="3224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ean-Paul\ownCloud\Finances\Montage%20financier\Simulation%20Ph%201-%202-3-4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ean-Paul\ownCloud\Conf\AG,%20CC,%20Doc%20officiels\Assembl&#233;es%20g&#233;n&#233;rales\Evolution%20coop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ean-Paul\ownCloud\Conf\AG,%20CC,%20Doc%20officiels\Assembl&#233;es%20g&#233;n&#233;rales\Evolution%20coop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091442882803989E-2"/>
          <c:y val="0.19016600038493553"/>
          <c:w val="0.70593180145204659"/>
          <c:h val="0.80649658400359925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38C-4790-B635-3B7F83C4F47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38C-4790-B635-3B7F83C4F47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38C-4790-B635-3B7F83C4F47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38C-4790-B635-3B7F83C4F47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A38C-4790-B635-3B7F83C4F47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A38C-4790-B635-3B7F83C4F47F}"/>
              </c:ext>
            </c:extLst>
          </c:dPt>
          <c:dLbls>
            <c:dLbl>
              <c:idx val="0"/>
              <c:layout>
                <c:manualLayout>
                  <c:x val="-0.21508418367100504"/>
                  <c:y val="0.15252715082730489"/>
                </c:manualLayout>
              </c:layout>
              <c:tx>
                <c:rich>
                  <a:bodyPr/>
                  <a:lstStyle/>
                  <a:p>
                    <a:fld id="{92FACB4A-4830-46B9-8D72-785823DC3107}" type="CATEGORYNAME">
                      <a:rPr lang="en-US" sz="1600"/>
                      <a:pPr/>
                      <a:t>[NOM DE CATÉGORIE]</a:t>
                    </a:fld>
                    <a:r>
                      <a:rPr lang="en-US" sz="1600"/>
                      <a:t>
</a:t>
                    </a:r>
                    <a:fld id="{8F66A474-ECD6-44E0-A3D7-7944176F97DB}" type="PERCENTAGE">
                      <a:rPr lang="en-US" sz="1600"/>
                      <a:pPr/>
                      <a:t>[POURCENTAGE]</a:t>
                    </a:fld>
                    <a:endParaRPr lang="en-US" sz="160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38C-4790-B635-3B7F83C4F47F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0.13529993690796935"/>
                  <c:y val="-2.1779505492687981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Sub</a:t>
                    </a:r>
                    <a:r>
                      <a:rPr lang="en-US" baseline="0"/>
                      <a:t> Etudess</a:t>
                    </a:r>
                  </a:p>
                  <a:p>
                    <a:pPr>
                      <a:defRPr sz="1600"/>
                    </a:pPr>
                    <a:r>
                      <a:rPr lang="en-US" baseline="0"/>
                      <a:t>3%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A38C-4790-B635-3B7F83C4F47F}"/>
                </c:ext>
                <c:ext xmlns:c15="http://schemas.microsoft.com/office/drawing/2012/chart" uri="{CE6537A1-D6FC-4f65-9D91-7224C49458BB}">
                  <c15:layout>
                    <c:manualLayout>
                      <c:w val="0.38078071229925392"/>
                      <c:h val="0.1369142145414915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0.22295149080713278"/>
                  <c:y val="-9.823248390074558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A38C-4790-B635-3B7F83C4F47F}"/>
                </c:ext>
                <c:ext xmlns:c15="http://schemas.microsoft.com/office/drawing/2012/chart" uri="{CE6537A1-D6FC-4f65-9D91-7224C49458BB}">
                  <c15:layout>
                    <c:manualLayout>
                      <c:w val="0.27317611363949795"/>
                      <c:h val="0.25259224661373186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-0.13620820400762387"/>
                  <c:y val="-5.417514076504098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A38C-4790-B635-3B7F83C4F47F}"/>
                </c:ext>
                <c:ext xmlns:c15="http://schemas.microsoft.com/office/drawing/2012/chart" uri="{CE6537A1-D6FC-4f65-9D91-7224C49458BB}">
                  <c15:layout>
                    <c:manualLayout>
                      <c:w val="0.24015448565800823"/>
                      <c:h val="0.1309668379262027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7.2445968177422798E-2"/>
                  <c:y val="-8.036865545940340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A38C-4790-B635-3B7F83C4F47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Investissement!$K$35:$K$40</c:f>
              <c:strCache>
                <c:ptCount val="6"/>
                <c:pt idx="0">
                  <c:v>Capital citoyen </c:v>
                </c:pt>
                <c:pt idx="1">
                  <c:v>Subvention  études</c:v>
                </c:pt>
                <c:pt idx="2">
                  <c:v>Subvention  région </c:v>
                </c:pt>
                <c:pt idx="3">
                  <c:v>Avance </c:v>
                </c:pt>
                <c:pt idx="4">
                  <c:v>Emprunt citoyen</c:v>
                </c:pt>
                <c:pt idx="5">
                  <c:v>Emprunt </c:v>
                </c:pt>
              </c:strCache>
            </c:strRef>
          </c:cat>
          <c:val>
            <c:numRef>
              <c:f>Investissement!$L$35:$L$40</c:f>
              <c:numCache>
                <c:formatCode>0%</c:formatCode>
                <c:ptCount val="6"/>
                <c:pt idx="0">
                  <c:v>0.23109961643131102</c:v>
                </c:pt>
                <c:pt idx="1">
                  <c:v>3.2922826124771626E-2</c:v>
                </c:pt>
                <c:pt idx="2">
                  <c:v>0.12077505201851835</c:v>
                </c:pt>
                <c:pt idx="3">
                  <c:v>0.11922512538846826</c:v>
                </c:pt>
                <c:pt idx="4">
                  <c:v>9.0611953716138671E-2</c:v>
                </c:pt>
                <c:pt idx="5">
                  <c:v>0.40536542632079209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A38C-4790-B635-3B7F83C4F47F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1"/>
          <c:tx>
            <c:strRef>
              <c:f>Feuil1!$C$1</c:f>
              <c:strCache>
                <c:ptCount val="1"/>
                <c:pt idx="0">
                  <c:v>Capital social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1.3243000874890588E-2"/>
                  <c:y val="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B08F-41DF-BCAD-F29DB96B433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11731255468066491"/>
                  <c:y val="-7.87037037037037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08F-41DF-BCAD-F29DB96B433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3243000874890639E-2"/>
                  <c:y val="3.24074074074074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B08F-41DF-BCAD-F29DB96B433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11531255468066491"/>
                  <c:y val="-2.77777777777777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08F-41DF-BCAD-F29DB96B433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5.3878171478565176E-2"/>
                  <c:y val="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B08F-41DF-BCAD-F29DB96B433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Feuil1!$C$2:$C$6</c:f>
              <c:numCache>
                <c:formatCode>_-* #\ ##0\ "€"_-;\-* #\ ##0\ "€"_-;_-* "-"??\ "€"_-;_-@_-</c:formatCode>
                <c:ptCount val="5"/>
                <c:pt idx="0">
                  <c:v>38200</c:v>
                </c:pt>
                <c:pt idx="1">
                  <c:v>68250</c:v>
                </c:pt>
                <c:pt idx="2">
                  <c:v>84600</c:v>
                </c:pt>
                <c:pt idx="3">
                  <c:v>139000</c:v>
                </c:pt>
                <c:pt idx="4">
                  <c:v>140300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B08F-41DF-BCAD-F29DB96B433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-139931856"/>
        <c:axId val="-139939472"/>
        <c:extLst xmlns:c16r2="http://schemas.microsoft.com/office/drawing/2015/06/chart"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Feuil1!$A$1</c15:sqref>
                        </c15:formulaRef>
                      </c:ext>
                    </c:extLst>
                    <c:strCache>
                      <c:ptCount val="1"/>
                      <c:pt idx="0">
                        <c:v>Cloture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fr-FR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6r2="http://schemas.microsoft.com/office/drawing/2015/06/chart"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Feuil1!$A$2:$A$6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2017</c:v>
                      </c:pt>
                      <c:pt idx="1">
                        <c:v>2018</c:v>
                      </c:pt>
                      <c:pt idx="2">
                        <c:v>2019</c:v>
                      </c:pt>
                      <c:pt idx="3">
                        <c:v>2020</c:v>
                      </c:pt>
                      <c:pt idx="4">
                        <c:v>2021</c:v>
                      </c:pt>
                    </c:numCache>
                  </c:numRef>
                </c:cat>
                <c:val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Feuil1!$A$2:$A$6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2017</c:v>
                      </c:pt>
                      <c:pt idx="1">
                        <c:v>2018</c:v>
                      </c:pt>
                      <c:pt idx="2">
                        <c:v>2019</c:v>
                      </c:pt>
                      <c:pt idx="3">
                        <c:v>2020</c:v>
                      </c:pt>
                      <c:pt idx="4">
                        <c:v>2021</c:v>
                      </c:pt>
                    </c:numCache>
                  </c:numRef>
                </c:val>
                <c:smooth val="0"/>
                <c:extLst xmlns:c16r2="http://schemas.microsoft.com/office/drawing/2015/06/chart">
                  <c:ext xmlns:c16="http://schemas.microsoft.com/office/drawing/2014/chart" uri="{C3380CC4-5D6E-409C-BE32-E72D297353CC}">
                    <c16:uniqueId val="{00000006-B08F-41DF-BCAD-F29DB96B4339}"/>
                  </c:ext>
                </c:extLst>
              </c15:ser>
            </c15:filteredLineSeries>
          </c:ext>
        </c:extLst>
      </c:lineChart>
      <c:catAx>
        <c:axId val="-139931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-139939472"/>
        <c:crosses val="autoZero"/>
        <c:auto val="1"/>
        <c:lblAlgn val="ctr"/>
        <c:lblOffset val="100"/>
        <c:noMultiLvlLbl val="0"/>
      </c:catAx>
      <c:valAx>
        <c:axId val="-139939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\ ##0\ &quot;€&quot;_-;\-* #\ ##0\ &quot;€&quot;_-;_-* &quot;-&quot;??\ &quot;€&quot;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-139931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Feuil1!$K$1</c:f>
              <c:strCache>
                <c:ptCount val="1"/>
                <c:pt idx="0">
                  <c:v>Chiffre  d'affaire</c:v>
                </c:pt>
              </c:strCache>
            </c:strRef>
          </c:tx>
          <c:spPr>
            <a:ln w="22225" cap="rnd" cmpd="sng" algn="ctr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7.7645888013998257E-2"/>
                  <c:y val="-7.4074074074074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B5DD-4E41-9D12-421A32F2DC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10064588801399835"/>
                  <c:y val="-4.62962962962962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5DD-4E41-9D12-421A32F2DC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6.731255468066491E-2"/>
                  <c:y val="9.72222222222222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B5DD-4E41-9D12-421A32F2DC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1.1298775153105964E-2"/>
                  <c:y val="0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5DD-4E41-9D12-421A32F2DC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Feuil1!$A$2:$A$6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Feuil1!$K$2:$K$6</c:f>
              <c:numCache>
                <c:formatCode>_-* #\ ##0\ "€"_-;\-* #\ ##0\ "€"_-;_-* "-"??\ "€"_-;_-@_-</c:formatCode>
                <c:ptCount val="5"/>
                <c:pt idx="0">
                  <c:v>0</c:v>
                </c:pt>
                <c:pt idx="1">
                  <c:v>6308</c:v>
                </c:pt>
                <c:pt idx="2">
                  <c:v>23174</c:v>
                </c:pt>
                <c:pt idx="3">
                  <c:v>37446</c:v>
                </c:pt>
                <c:pt idx="4">
                  <c:v>37505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B5DD-4E41-9D12-421A32F2DCAC}"/>
            </c:ext>
          </c:extLst>
        </c:ser>
        <c:ser>
          <c:idx val="2"/>
          <c:order val="1"/>
          <c:tx>
            <c:strRef>
              <c:f>Feuil1!$L$1</c:f>
              <c:strCache>
                <c:ptCount val="1"/>
                <c:pt idx="0">
                  <c:v>Bénéfice</c:v>
                </c:pt>
              </c:strCache>
            </c:strRef>
          </c:tx>
          <c:spPr>
            <a:ln w="22225" cap="rnd" cmpd="sng" algn="ctr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5090332458442693E-2"/>
                  <c:y val="9.72222222222222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B5DD-4E41-9D12-421A32F2DC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6.4756999125109363E-2"/>
                  <c:y val="4.62962962962962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B5DD-4E41-9D12-421A32F2DC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8756999125109361E-2"/>
                  <c:y val="3.70370370370370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B5DD-4E41-9D12-421A32F2DC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7.0090332458442692E-2"/>
                  <c:y val="-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B5DD-4E41-9D12-421A32F2DC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4.7090332458442796E-2"/>
                  <c:y val="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B5DD-4E41-9D12-421A32F2DC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Feuil1!$A$2:$A$6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Feuil1!$L$2:$L$6</c:f>
              <c:numCache>
                <c:formatCode>_-* #\ ##0\ "€"_-;\-* #\ ##0\ "€"_-;_-* "-"??\ "€"_-;_-@_-</c:formatCode>
                <c:ptCount val="5"/>
                <c:pt idx="0">
                  <c:v>-911</c:v>
                </c:pt>
                <c:pt idx="1">
                  <c:v>-4896</c:v>
                </c:pt>
                <c:pt idx="2">
                  <c:v>6250</c:v>
                </c:pt>
                <c:pt idx="3">
                  <c:v>11379</c:v>
                </c:pt>
                <c:pt idx="4">
                  <c:v>7802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A-B5DD-4E41-9D12-421A32F2DCA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-121431040"/>
        <c:axId val="-121428320"/>
      </c:lineChart>
      <c:catAx>
        <c:axId val="-121431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-121428320"/>
        <c:crosses val="autoZero"/>
        <c:auto val="1"/>
        <c:lblAlgn val="ctr"/>
        <c:lblOffset val="100"/>
        <c:noMultiLvlLbl val="0"/>
      </c:catAx>
      <c:valAx>
        <c:axId val="-121428320"/>
        <c:scaling>
          <c:orientation val="minMax"/>
        </c:scaling>
        <c:delete val="0"/>
        <c:axPos val="l"/>
        <c:numFmt formatCode="_-* #\ ##0\ &quot;€&quot;_-;\-* #\ ##0\ &quot;€&quot;_-;_-* &quot;-&quot;??\ &quot;€&quot;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-121431040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Feuil1!$A$1</c:f>
              <c:strCache>
                <c:ptCount val="1"/>
                <c:pt idx="0">
                  <c:v>Cloture</c:v>
                </c:pt>
              </c:strCache>
            </c:strRef>
          </c:tx>
          <c:spPr>
            <a:ln w="22225" cap="rnd" cmpd="sng" algn="ctr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0722222222222224E-2"/>
                  <c:y val="-4.62962962962962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43CB-4FCD-B882-F11F73CE11E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4.5388888888888888E-2"/>
                  <c:y val="-3.70370370370370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3CB-4FCD-B882-F11F73CE11E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2611111111111113E-2"/>
                  <c:y val="-3.24074074074074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43CB-4FCD-B882-F11F73CE11E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4.2611111111111113E-2"/>
                  <c:y val="-2.31481481481481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3CB-4FCD-B882-F11F73CE11E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1500000000000104E-2"/>
                  <c:y val="-3.703703703703705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43CB-4FCD-B882-F11F73CE11E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Feuil1!$A$2:$A$6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Feuil1!$B$2:$B$6</c:f>
              <c:numCache>
                <c:formatCode>General</c:formatCode>
                <c:ptCount val="5"/>
                <c:pt idx="0">
                  <c:v>98</c:v>
                </c:pt>
                <c:pt idx="1">
                  <c:v>183</c:v>
                </c:pt>
                <c:pt idx="2">
                  <c:v>268</c:v>
                </c:pt>
                <c:pt idx="3">
                  <c:v>367</c:v>
                </c:pt>
                <c:pt idx="4">
                  <c:v>378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43CB-4FCD-B882-F11F73CE11E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-121436480"/>
        <c:axId val="-125081296"/>
      </c:lineChart>
      <c:catAx>
        <c:axId val="-121436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-125081296"/>
        <c:crosses val="autoZero"/>
        <c:auto val="1"/>
        <c:lblAlgn val="ctr"/>
        <c:lblOffset val="100"/>
        <c:noMultiLvlLbl val="0"/>
      </c:catAx>
      <c:valAx>
        <c:axId val="-1250812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-121436480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0.06386</cdr:x>
      <cdr:y>0.08531</cdr:y>
    </cdr:from>
    <cdr:to>
      <cdr:x>0.25426</cdr:x>
      <cdr:y>0.31798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306705" y="33528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fr-FR" sz="1100" b="1">
            <a:solidFill>
              <a:srgbClr val="00B0F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424EDCF7-3931-45EC-B035-6651B9FF4669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49363" y="1279525"/>
            <a:ext cx="460533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10407" y="4925410"/>
            <a:ext cx="568325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721110"/>
            <a:ext cx="3078427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3993" y="9721110"/>
            <a:ext cx="3078427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E3FD759-D90B-48B5-8C7E-1970BD4C9A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8729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Questions réponses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30776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66245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35367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51494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97752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Nous étions 9 aux conseil coopératif,</a:t>
            </a:r>
          </a:p>
          <a:p>
            <a:r>
              <a:rPr lang="fr-FR" dirty="0" smtClean="0"/>
              <a:t>A noter que d’autres sociétaires ont travaillés aussi ponctuellement ou de</a:t>
            </a:r>
            <a:r>
              <a:rPr lang="fr-FR" baseline="0" dirty="0" smtClean="0"/>
              <a:t> façon plus continu,</a:t>
            </a:r>
          </a:p>
          <a:p>
            <a:endParaRPr lang="fr-FR" baseline="0" dirty="0" smtClean="0"/>
          </a:p>
          <a:p>
            <a:r>
              <a:rPr lang="fr-FR" baseline="0" dirty="0" smtClean="0"/>
              <a:t>Pascale Bernard démissionne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40294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11278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96423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QUESTIONS - </a:t>
            </a:r>
            <a:r>
              <a:rPr lang="fr-FR" baseline="0" dirty="0" smtClean="0"/>
              <a:t>Lecture de la résolution  - </a:t>
            </a:r>
            <a:r>
              <a:rPr lang="fr-FR" dirty="0" smtClean="0"/>
              <a:t>Vote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08423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Questions - </a:t>
            </a:r>
            <a:r>
              <a:rPr lang="fr-FR" baseline="0" dirty="0" smtClean="0"/>
              <a:t>Lecture de la résolution - </a:t>
            </a:r>
            <a:r>
              <a:rPr lang="fr-FR" dirty="0" smtClean="0"/>
              <a:t>Vote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36211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Statutairement l’assemblée générale doit admettre tous les nouveaux sociétaires depuis la dernière l’assemblée générale, nous avons 41 nouveaux sociétaires,</a:t>
            </a:r>
          </a:p>
          <a:p>
            <a:r>
              <a:rPr lang="fr-FR" dirty="0" err="1" smtClean="0"/>
              <a:t>Diap</a:t>
            </a:r>
            <a:r>
              <a:rPr lang="fr-FR" dirty="0" smtClean="0"/>
              <a:t> suivante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923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16689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300" dirty="0"/>
              <a:t>Il est proposé une rémunération de </a:t>
            </a:r>
            <a:r>
              <a:rPr lang="fr-FR" sz="1300" b="1" dirty="0"/>
              <a:t>2% </a:t>
            </a:r>
            <a:r>
              <a:rPr lang="fr-FR" sz="1300" dirty="0"/>
              <a:t>des parts sociales souscrites et libérées avant le </a:t>
            </a:r>
            <a:r>
              <a:rPr lang="fr-FR" sz="1300" dirty="0" smtClean="0"/>
              <a:t>31/12/2020,</a:t>
            </a:r>
            <a:endParaRPr lang="fr-FR" sz="1300" dirty="0"/>
          </a:p>
          <a:p>
            <a:r>
              <a:rPr lang="fr-FR" sz="1300" dirty="0"/>
              <a:t>soit 1 €/part, représentant la somme de </a:t>
            </a:r>
            <a:r>
              <a:rPr lang="fr-FR" sz="1300" b="1" dirty="0" smtClean="0"/>
              <a:t>2 780 €</a:t>
            </a:r>
            <a:r>
              <a:rPr lang="fr-FR" sz="1300" dirty="0" smtClean="0"/>
              <a:t>.</a:t>
            </a:r>
            <a:endParaRPr lang="fr-FR" sz="1300" dirty="0"/>
          </a:p>
          <a:p>
            <a:r>
              <a:rPr lang="fr-FR" sz="1300" dirty="0"/>
              <a:t>La distribution du dividende s’avérant très complexe et onéreuse pour la société, au regard de sommes</a:t>
            </a:r>
          </a:p>
          <a:p>
            <a:r>
              <a:rPr lang="fr-FR" sz="1300" dirty="0"/>
              <a:t>unitaires faibles, il est proposé que cette rémunération due aux coopérateurs présents au </a:t>
            </a:r>
            <a:r>
              <a:rPr lang="fr-FR" sz="1300" dirty="0" smtClean="0"/>
              <a:t>31/12/2020</a:t>
            </a:r>
            <a:endParaRPr lang="fr-FR" sz="1300" dirty="0"/>
          </a:p>
          <a:p>
            <a:r>
              <a:rPr lang="fr-FR" sz="1300" dirty="0" smtClean="0"/>
              <a:t>Soit mise </a:t>
            </a:r>
            <a:r>
              <a:rPr lang="fr-FR" sz="1300" dirty="0"/>
              <a:t>en paiement au cours d’un prochain</a:t>
            </a:r>
          </a:p>
          <a:p>
            <a:r>
              <a:rPr lang="fr-FR" sz="1300" dirty="0"/>
              <a:t>Exercice –</a:t>
            </a:r>
          </a:p>
          <a:p>
            <a:r>
              <a:rPr lang="fr-FR" sz="1300" dirty="0"/>
              <a:t>Questions - </a:t>
            </a:r>
            <a:r>
              <a:rPr lang="fr-FR" baseline="0" dirty="0" smtClean="0"/>
              <a:t>Lecture de la résolution -Vote</a:t>
            </a:r>
            <a:endParaRPr lang="fr-FR" sz="1300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94300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300" dirty="0"/>
              <a:t>Il est proposé une rémunération de </a:t>
            </a:r>
            <a:r>
              <a:rPr lang="fr-FR" sz="1300" b="1" dirty="0"/>
              <a:t>2% </a:t>
            </a:r>
            <a:r>
              <a:rPr lang="fr-FR" sz="1300" dirty="0"/>
              <a:t>des parts sociales souscrites et libérées avant le </a:t>
            </a:r>
            <a:r>
              <a:rPr lang="fr-FR" sz="1300" dirty="0" smtClean="0"/>
              <a:t>31/12/2020,</a:t>
            </a:r>
            <a:endParaRPr lang="fr-FR" sz="1300" dirty="0"/>
          </a:p>
          <a:p>
            <a:r>
              <a:rPr lang="fr-FR" sz="1300" dirty="0"/>
              <a:t>soit 1 €/part, représentant la somme de </a:t>
            </a:r>
            <a:r>
              <a:rPr lang="fr-FR" sz="1300" b="1" dirty="0" smtClean="0"/>
              <a:t>2 780 €</a:t>
            </a:r>
            <a:r>
              <a:rPr lang="fr-FR" sz="1300" dirty="0" smtClean="0"/>
              <a:t>.</a:t>
            </a:r>
            <a:endParaRPr lang="fr-FR" sz="1300" dirty="0"/>
          </a:p>
          <a:p>
            <a:r>
              <a:rPr lang="fr-FR" sz="1300" dirty="0"/>
              <a:t>La distribution du dividende s’avérant très complexe et onéreuse pour la société, au regard de sommes</a:t>
            </a:r>
          </a:p>
          <a:p>
            <a:r>
              <a:rPr lang="fr-FR" sz="1300" dirty="0"/>
              <a:t>unitaires faibles, il est proposé que cette rémunération due aux coopérateurs présents au </a:t>
            </a:r>
            <a:r>
              <a:rPr lang="fr-FR" sz="1300" dirty="0" smtClean="0"/>
              <a:t>31/12/2020</a:t>
            </a:r>
            <a:endParaRPr lang="fr-FR" sz="1300" dirty="0"/>
          </a:p>
          <a:p>
            <a:r>
              <a:rPr lang="fr-FR" sz="1300" dirty="0" smtClean="0"/>
              <a:t>Soit mise </a:t>
            </a:r>
            <a:r>
              <a:rPr lang="fr-FR" sz="1300" dirty="0"/>
              <a:t>en paiement au cours d’un prochain</a:t>
            </a:r>
          </a:p>
          <a:p>
            <a:r>
              <a:rPr lang="fr-FR" sz="1300" dirty="0"/>
              <a:t>Exercice –</a:t>
            </a:r>
          </a:p>
          <a:p>
            <a:r>
              <a:rPr lang="fr-FR" sz="1300" dirty="0"/>
              <a:t>Questions - </a:t>
            </a:r>
            <a:r>
              <a:rPr lang="fr-FR" baseline="0" dirty="0" smtClean="0"/>
              <a:t>Lecture de la résolution -Vote</a:t>
            </a:r>
            <a:endParaRPr lang="fr-FR" sz="1300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9589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i="1" dirty="0" smtClean="0"/>
              <a:t>Inchangé</a:t>
            </a:r>
          </a:p>
          <a:p>
            <a:pPr defTabSz="990478">
              <a:defRPr/>
            </a:pPr>
            <a:r>
              <a:rPr lang="fr-FR" sz="1300" dirty="0"/>
              <a:t>Questions - </a:t>
            </a:r>
            <a:r>
              <a:rPr lang="fr-FR" baseline="0" dirty="0" smtClean="0"/>
              <a:t>Lecture de la résolution -Vote</a:t>
            </a:r>
            <a:endParaRPr lang="fr-FR" sz="1300" dirty="0"/>
          </a:p>
          <a:p>
            <a:endParaRPr lang="fr-FR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81983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i="1" dirty="0" smtClean="0"/>
              <a:t>Inchangé</a:t>
            </a:r>
          </a:p>
          <a:p>
            <a:pPr defTabSz="990478">
              <a:defRPr/>
            </a:pPr>
            <a:r>
              <a:rPr lang="fr-FR" sz="1300" dirty="0"/>
              <a:t>Questions - </a:t>
            </a:r>
            <a:r>
              <a:rPr lang="fr-FR" baseline="0" dirty="0" smtClean="0"/>
              <a:t>Lecture de la résolution -Vote</a:t>
            </a:r>
            <a:endParaRPr lang="fr-FR" sz="1300" dirty="0"/>
          </a:p>
          <a:p>
            <a:endParaRPr lang="fr-FR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36706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 smtClean="0"/>
              <a:t>technique, administratif , animation et communication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152184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21733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Statutairement l’AG doit voter l’orientation générale de la coopérative  -</a:t>
            </a:r>
          </a:p>
          <a:p>
            <a:r>
              <a:rPr lang="fr-FR" dirty="0" smtClean="0"/>
              <a:t>Ouvrir</a:t>
            </a:r>
            <a:r>
              <a:rPr lang="fr-FR" baseline="0" dirty="0" smtClean="0"/>
              <a:t> une parenthèse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570020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194354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Lecture de la résolution - </a:t>
            </a:r>
            <a:r>
              <a:rPr lang="fr-FR" sz="1200" dirty="0" smtClean="0"/>
              <a:t>Questions - </a:t>
            </a:r>
            <a:r>
              <a:rPr lang="fr-FR" baseline="0" dirty="0" smtClean="0"/>
              <a:t>-Vote</a:t>
            </a:r>
            <a:endParaRPr lang="fr-FR" sz="1300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891744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00" smtClean="0"/>
              <a:t>Questions - </a:t>
            </a:r>
            <a:r>
              <a:rPr lang="fr-FR" baseline="0" smtClean="0"/>
              <a:t>Lecture de la résolution -Vote</a:t>
            </a:r>
            <a:endParaRPr lang="fr-FR" sz="1300" smtClean="0"/>
          </a:p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34623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120919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00" dirty="0" smtClean="0"/>
              <a:t>Questions - </a:t>
            </a:r>
            <a:r>
              <a:rPr lang="fr-FR" baseline="0" dirty="0" smtClean="0"/>
              <a:t>Lecture de la résolution -Vote</a:t>
            </a:r>
            <a:endParaRPr lang="fr-FR" sz="1300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208445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952856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Questions réponses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01087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23754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Nous avons de bonnes relations avec les correspondant locaux  de la dépêche</a:t>
            </a:r>
          </a:p>
          <a:p>
            <a:r>
              <a:rPr lang="fr-FR" dirty="0" smtClean="0"/>
              <a:t>Vous pouvez retrouver les articles sur notre site https://icea-enr.fr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 contexte sanitaire a limité le nombre d’évènements auxquels Icéa a participé ou a organisés par conséquent les articles et publications ont été moins nombreux que les années précédentes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36316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Etre présent sur le terrain est vraiment important pour faire connaitre notre coopérative, malgré</a:t>
            </a:r>
            <a:r>
              <a:rPr lang="fr-FR" baseline="0" dirty="0" smtClean="0"/>
              <a:t> le contexte sanitaire nous avons réussi a tenir 6 stands et à faire une inauguration à Montbrun Lauragais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80465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Pour accélérer le déploiement des projets citoyens et participatifs d’énergies renouvelables, ECLR propose, à toutes les étapes d’un projet, une série d’outils méthodologiques,</a:t>
            </a:r>
            <a:r>
              <a:rPr lang="fr-FR" baseline="0" dirty="0" smtClean="0"/>
              <a:t> </a:t>
            </a:r>
            <a:r>
              <a:rPr lang="fr-FR" dirty="0" smtClean="0"/>
              <a:t>un accompagnement personnalisé) et la mise en relation avec la communauté régionale de porteurs,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49666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Voici un compte de résultat très simplifié pour plus de détails la</a:t>
            </a:r>
            <a:r>
              <a:rPr lang="fr-FR" baseline="0" dirty="0" smtClean="0"/>
              <a:t> plaquette comptes est a disposition,</a:t>
            </a:r>
          </a:p>
          <a:p>
            <a:r>
              <a:rPr lang="fr-FR" baseline="0" dirty="0" smtClean="0"/>
              <a:t>A noter un bénéfice de 7 802 € dont 2 216,98 € de quote part subventions</a:t>
            </a:r>
          </a:p>
          <a:p>
            <a:endParaRPr lang="fr-FR" baseline="0" dirty="0" smtClean="0"/>
          </a:p>
          <a:p>
            <a:r>
              <a:rPr lang="fr-FR" baseline="0" dirty="0" smtClean="0"/>
              <a:t>Achat et charges : assurance, </a:t>
            </a:r>
            <a:r>
              <a:rPr lang="fr-FR" baseline="0" dirty="0" err="1" smtClean="0"/>
              <a:t>turpe</a:t>
            </a:r>
            <a:r>
              <a:rPr lang="fr-FR" baseline="0" dirty="0" smtClean="0"/>
              <a:t>, maintenances, frais de télétransmission, comptabilité, affranchissement, services bancaires</a:t>
            </a:r>
          </a:p>
          <a:p>
            <a:endParaRPr lang="fr-FR" baseline="0" dirty="0" smtClean="0"/>
          </a:p>
          <a:p>
            <a:r>
              <a:rPr lang="fr-FR" baseline="0" dirty="0" smtClean="0"/>
              <a:t>En 2021 le chiffre d’affaire autour de 43 000 €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4909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Bilan simplifié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9941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8650" y="2042319"/>
            <a:ext cx="7772400" cy="2387600"/>
          </a:xfrm>
        </p:spPr>
        <p:txBody>
          <a:bodyPr anchor="b"/>
          <a:lstStyle>
            <a:lvl1pPr algn="ctr">
              <a:defRPr sz="6000">
                <a:effectLst>
                  <a:outerShdw blurRad="50800" dist="38100" dir="2700000" algn="tl" rotWithShape="0">
                    <a:schemeClr val="bg1"/>
                  </a:outerShdw>
                </a:effectLst>
                <a:latin typeface="Eras Bold ITC" panose="020B0907030504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89CB6-B9E5-4990-A3FF-42EE795AC5A7}" type="datetime1">
              <a:rPr lang="fr-FR" smtClean="0"/>
              <a:t>03/05/2022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38" y="61387"/>
            <a:ext cx="1978524" cy="1317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606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EA3BA-20B2-4313-ACB7-E43418468AB8}" type="datetime1">
              <a:rPr lang="fr-FR" smtClean="0"/>
              <a:t>03/05/2022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9523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7B61B-BDAB-47BD-B6AC-61EAF164D11F}" type="datetime1">
              <a:rPr lang="fr-FR" smtClean="0"/>
              <a:t>03/05/2022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78903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4351" y="1116019"/>
            <a:ext cx="3429000" cy="402317"/>
          </a:xfrm>
        </p:spPr>
        <p:txBody>
          <a:bodyPr>
            <a:normAutofit/>
          </a:bodyPr>
          <a:lstStyle>
            <a:lvl1pPr>
              <a:defRPr sz="100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noProof="0" dirty="0" smtClean="0"/>
              <a:t>Initiative Citoyenne pour une Energie Alternative</a:t>
            </a:r>
            <a:endParaRPr lang="fr-FR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BBA59-5595-4BB9-9F69-06F8D62A6413}" type="datetime1">
              <a:rPr lang="fr-FR" smtClean="0"/>
              <a:t>03/05/2022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2359027" y="522515"/>
            <a:ext cx="5121638" cy="5225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ctr">
              <a:buNone/>
              <a:defRPr b="1" i="1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dirty="0" smtClean="0"/>
              <a:t>Modifiez les styles du texte du</a:t>
            </a:r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1" y="36139"/>
            <a:ext cx="1487427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5766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3650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21182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42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7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7678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8440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9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04849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30088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9541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5557" y="5843596"/>
            <a:ext cx="2057400" cy="365125"/>
          </a:xfrm>
        </p:spPr>
        <p:txBody>
          <a:bodyPr/>
          <a:lstStyle>
            <a:lvl1pPr marL="0" algn="l" defTabSz="914400" rtl="0" eaLnBrk="1" latinLnBrk="0" hangingPunct="1">
              <a:defRPr lang="fr-FR" sz="1400" b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04BBA59-5595-4BB9-9F69-06F8D62A6413}" type="datetime1">
              <a:rPr lang="fr-FR" smtClean="0"/>
              <a:pPr/>
              <a:t>03/05/2022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58116" y="5843596"/>
            <a:ext cx="3086100" cy="365125"/>
          </a:xfrm>
        </p:spPr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44216" y="5846773"/>
            <a:ext cx="20574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6536863A-4FFF-4C79-B4CB-6270E223E40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2074334" y="499533"/>
            <a:ext cx="6985000" cy="4826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ctr">
              <a:buNone/>
              <a:defRPr b="1" i="0" cap="all" baseline="0"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Eras Bold ITC" panose="020B0907030504020204" pitchFamily="34" charset="0"/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32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51" y="236388"/>
            <a:ext cx="1487427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9931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40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9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40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13757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40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9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40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46144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32898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7626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59145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9688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107E8-6E53-4D1D-BD2C-B4037E51D514}" type="datetime1">
              <a:rPr lang="fr-FR" smtClean="0"/>
              <a:t>03/05/2022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8106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A39C-99D7-4F25-8187-B14AAB23011E}" type="datetime1">
              <a:rPr lang="fr-FR" smtClean="0"/>
              <a:t>03/05/2022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05976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CD3FE-77AA-4D5B-B752-9DE7A6AC8797}" type="datetime1">
              <a:rPr lang="fr-FR" smtClean="0"/>
              <a:t>03/05/2022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2015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FCB6-54E4-4D5A-8449-245927832A25}" type="datetime1">
              <a:rPr lang="fr-FR" smtClean="0"/>
              <a:t>03/05/2022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94947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A1E7C-8A38-4EC4-9981-E334864F561C}" type="datetime1">
              <a:rPr lang="fr-FR" smtClean="0"/>
              <a:t>03/05/2022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5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2359027" y="522515"/>
            <a:ext cx="6156325" cy="5225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ctr">
              <a:buNone/>
              <a:defRPr b="1" i="1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288857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EEEB5-769D-4CA1-864F-03CBD8E534A1}" type="datetime1">
              <a:rPr lang="fr-FR" smtClean="0"/>
              <a:t>03/05/2022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84558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03D53-9BA3-408A-B92F-2CBC707055A4}" type="datetime1">
              <a:rPr lang="fr-FR" smtClean="0"/>
              <a:t>03/05/2022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8399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13355C-04BE-4011-A30E-01E001627A05}" type="datetime1">
              <a:rPr lang="fr-FR" smtClean="0"/>
              <a:t>03/05/2022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87362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5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35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350CA-02B9-4862-B3DF-7F4300A63133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354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35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804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r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Nos soutiens</a:t>
            </a:r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021" y="5603875"/>
            <a:ext cx="2176875" cy="81760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872" y="1589322"/>
            <a:ext cx="1432587" cy="153491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19"/>
          <a:stretch/>
        </p:blipFill>
        <p:spPr>
          <a:xfrm>
            <a:off x="1029741" y="5428181"/>
            <a:ext cx="1528601" cy="803001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929" y="3454068"/>
            <a:ext cx="1656138" cy="1656138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1" y="3602176"/>
            <a:ext cx="1359922" cy="1359922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894" y="5357191"/>
            <a:ext cx="1171575" cy="1261396"/>
          </a:xfrm>
          <a:prstGeom prst="rect">
            <a:avLst/>
          </a:prstGeom>
        </p:spPr>
      </p:pic>
      <p:sp>
        <p:nvSpPr>
          <p:cNvPr id="2" name="Rectangle à coins arrondis 1"/>
          <p:cNvSpPr/>
          <p:nvPr/>
        </p:nvSpPr>
        <p:spPr>
          <a:xfrm>
            <a:off x="359453" y="1758923"/>
            <a:ext cx="3694068" cy="167365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>
                <a:solidFill>
                  <a:schemeClr val="bg1"/>
                </a:solidFill>
              </a:rPr>
              <a:t>Appel à projet Région - ADEME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Aide à la décision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Avance remboursable : 50 000 €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1 € citoyen = 1 € </a:t>
            </a:r>
            <a:r>
              <a:rPr lang="fr-FR" b="1" dirty="0" smtClean="0">
                <a:solidFill>
                  <a:schemeClr val="bg1"/>
                </a:solidFill>
              </a:rPr>
              <a:t>région : </a:t>
            </a:r>
            <a:br>
              <a:rPr lang="fr-FR" b="1" dirty="0" smtClean="0">
                <a:solidFill>
                  <a:schemeClr val="bg1"/>
                </a:solidFill>
              </a:rPr>
            </a:br>
            <a:r>
              <a:rPr lang="fr-FR" b="1" dirty="0" smtClean="0">
                <a:solidFill>
                  <a:schemeClr val="bg1"/>
                </a:solidFill>
              </a:rPr>
              <a:t>100 000€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268357" y="1589322"/>
            <a:ext cx="3876260" cy="3767873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5696380" y="1611951"/>
            <a:ext cx="3267543" cy="2422448"/>
          </a:xfrm>
          <a:prstGeom prst="roundRect">
            <a:avLst/>
          </a:prstGeom>
          <a:solidFill>
            <a:srgbClr val="48962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Aureville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Ayguesvives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Donneville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Escalquens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Labège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Montbrun-Lauragais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Noueilles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Odars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Castanet-Tolosan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6457954" y="4273391"/>
            <a:ext cx="2406265" cy="544346"/>
          </a:xfrm>
          <a:prstGeom prst="roundRect">
            <a:avLst/>
          </a:prstGeom>
          <a:solidFill>
            <a:srgbClr val="48962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Communauté d’agglomération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4235712" y="1518332"/>
            <a:ext cx="4817843" cy="2609686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268" y="4553783"/>
            <a:ext cx="1648082" cy="1112853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812" y="4490319"/>
            <a:ext cx="1240568" cy="1062754"/>
          </a:xfrm>
          <a:prstGeom prst="rect">
            <a:avLst/>
          </a:prstGeom>
        </p:spPr>
      </p:pic>
      <p:sp>
        <p:nvSpPr>
          <p:cNvPr id="10" name="Rectangle à coins arrondis 9"/>
          <p:cNvSpPr/>
          <p:nvPr/>
        </p:nvSpPr>
        <p:spPr>
          <a:xfrm>
            <a:off x="6182139" y="4219313"/>
            <a:ext cx="2871416" cy="1431060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376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3088529" y="1118710"/>
            <a:ext cx="4974048" cy="4151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Compte de </a:t>
            </a:r>
            <a:r>
              <a:rPr lang="fr-FR" sz="3200" b="1" i="1" dirty="0" smtClean="0"/>
              <a:t>résultat simplifié</a:t>
            </a:r>
            <a:endParaRPr lang="fr-FR" sz="3200" b="1" i="1" dirty="0"/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208539"/>
              </p:ext>
            </p:extLst>
          </p:nvPr>
        </p:nvGraphicFramePr>
        <p:xfrm>
          <a:off x="226134" y="1564485"/>
          <a:ext cx="8618708" cy="4474892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2532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4374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8266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3906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98863"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Charges</a:t>
                      </a:r>
                      <a:endParaRPr lang="fr-FR" sz="2400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 smtClean="0"/>
                        <a:t>Produits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31773">
                <a:tc>
                  <a:txBody>
                    <a:bodyPr/>
                    <a:lstStyle/>
                    <a:p>
                      <a:r>
                        <a:rPr lang="fr-FR" sz="2200" b="1" kern="1200" dirty="0" smtClean="0">
                          <a:effectLst/>
                        </a:rPr>
                        <a:t>Achats et charges externes</a:t>
                      </a:r>
                      <a:endParaRPr lang="fr-FR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2200" b="1" dirty="0" smtClean="0"/>
                        <a:t>10 530</a:t>
                      </a:r>
                      <a:endParaRPr lang="fr-FR" sz="2200" b="1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effectLst/>
                        </a:rPr>
                        <a:t>Produits d’exploitation </a:t>
                      </a:r>
                      <a:endParaRPr lang="fr-FR" sz="2200" b="1" dirty="0" smtClean="0"/>
                    </a:p>
                    <a:p>
                      <a:pPr algn="l"/>
                      <a:endParaRPr lang="fr-FR" sz="2200" b="1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dirty="0" smtClean="0"/>
                        <a:t>37 519</a:t>
                      </a:r>
                    </a:p>
                    <a:p>
                      <a:pPr algn="r"/>
                      <a:endParaRPr lang="fr-FR" sz="2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317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effectLst/>
                        </a:rPr>
                        <a:t>Dotation aux amortissements</a:t>
                      </a:r>
                      <a:endParaRPr lang="fr-FR" sz="2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19 038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Produits exceptionnels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effectLst/>
                        </a:rPr>
                        <a:t>3 297</a:t>
                      </a:r>
                    </a:p>
                    <a:p>
                      <a:pPr marL="0" algn="r" defTabSz="914400" rtl="0" eaLnBrk="1" latinLnBrk="0" hangingPunct="1"/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3177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Charges financières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2 728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effectLst/>
                        </a:rPr>
                        <a:t>Produits financiers </a:t>
                      </a:r>
                    </a:p>
                    <a:p>
                      <a:pPr marL="0" algn="l" defTabSz="914400" rtl="0" eaLnBrk="1" latinLnBrk="0" hangingPunct="1"/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effectLst/>
                        </a:rPr>
                        <a:t>363</a:t>
                      </a:r>
                    </a:p>
                    <a:p>
                      <a:pPr marL="0" algn="r" defTabSz="914400" rtl="0" eaLnBrk="1" latinLnBrk="0" hangingPunct="1"/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429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Impôt sur les sociétés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0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773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effectLst/>
                        </a:rPr>
                        <a:t>Charges</a:t>
                      </a:r>
                      <a:r>
                        <a:rPr lang="fr-FR" sz="2200" b="1" kern="1200" baseline="0" dirty="0" smtClean="0">
                          <a:effectLst/>
                        </a:rPr>
                        <a:t> exceptionnelles</a:t>
                      </a:r>
                      <a:endParaRPr lang="fr-FR" sz="2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1 080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2200" b="1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2200" b="1" dirty="0"/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0725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200" b="1" kern="12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Total des charges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Eras Bold ITC" panose="020B0907030504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200" b="1" kern="12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33 376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Eras Bold ITC" panose="020B0907030504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Total des produits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41  178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102004"/>
              </p:ext>
            </p:extLst>
          </p:nvPr>
        </p:nvGraphicFramePr>
        <p:xfrm>
          <a:off x="3957301" y="6143306"/>
          <a:ext cx="4105276" cy="550333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1166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8860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50333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Bénéfice</a:t>
                      </a:r>
                      <a:endParaRPr lang="fr-FR" sz="2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800" kern="1200" dirty="0" smtClean="0">
                          <a:effectLst/>
                        </a:rPr>
                        <a:t>7 802 €</a:t>
                      </a:r>
                      <a:endParaRPr lang="fr-FR" sz="2800" kern="1200" dirty="0">
                        <a:solidFill>
                          <a:schemeClr val="tx1"/>
                        </a:solidFill>
                        <a:effectLst/>
                        <a:latin typeface="Eras Bold ITC" panose="020B0907030504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48950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3928453" y="1171035"/>
            <a:ext cx="2855119" cy="4888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 smtClean="0"/>
              <a:t>Bilan simplifié</a:t>
            </a:r>
            <a:endParaRPr lang="fr-FR" sz="3200" b="1" i="1" dirty="0"/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9399487"/>
              </p:ext>
            </p:extLst>
          </p:nvPr>
        </p:nvGraphicFramePr>
        <p:xfrm>
          <a:off x="143724" y="2559974"/>
          <a:ext cx="8783535" cy="1994337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9666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588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692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8876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26422"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Actif</a:t>
                      </a:r>
                      <a:endParaRPr lang="fr-FR" sz="2400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 smtClean="0"/>
                        <a:t>Passif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2400" b="1" kern="1200" dirty="0" smtClean="0">
                          <a:effectLst/>
                        </a:rPr>
                        <a:t>Actif immobilisé </a:t>
                      </a:r>
                      <a:endParaRPr lang="fr-FR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400" b="1" kern="1200" dirty="0" smtClean="0">
                          <a:effectLst/>
                        </a:rPr>
                        <a:t>369 055</a:t>
                      </a:r>
                      <a:endParaRPr lang="fr-FR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kern="1200" dirty="0" smtClean="0">
                          <a:effectLst/>
                        </a:rPr>
                        <a:t>Capitaux propres</a:t>
                      </a:r>
                      <a:endParaRPr lang="fr-FR" sz="2400" b="1" dirty="0" smtClean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 smtClean="0"/>
                        <a:t>217 735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9497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2400" b="1" kern="1200" dirty="0" smtClean="0">
                          <a:effectLst/>
                        </a:rPr>
                        <a:t>Actif circulant</a:t>
                      </a:r>
                      <a:endParaRPr lang="fr-FR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400" b="1" kern="1200" dirty="0" smtClean="0">
                          <a:effectLst/>
                        </a:rPr>
                        <a:t>69 975</a:t>
                      </a:r>
                      <a:endParaRPr lang="fr-FR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kern="1200" dirty="0" smtClean="0">
                          <a:effectLst/>
                        </a:rPr>
                        <a:t>Dettes </a:t>
                      </a:r>
                      <a:endParaRPr lang="fr-FR" sz="24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kern="1200" dirty="0" smtClean="0">
                          <a:effectLst/>
                        </a:rPr>
                        <a:t>213 472</a:t>
                      </a:r>
                      <a:endParaRPr lang="fr-FR" sz="24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84966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400" b="1" kern="1200" dirty="0" smtClean="0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Total actif général</a:t>
                      </a:r>
                      <a:endParaRPr lang="fr-FR" sz="2400" b="1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400" b="1" kern="12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432 030</a:t>
                      </a:r>
                      <a:endParaRPr lang="fr-FR" sz="2400" b="1" kern="120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Eras Bold ITC" panose="020B0907030504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400" b="1" kern="12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Total passif</a:t>
                      </a:r>
                      <a:r>
                        <a:rPr lang="fr-FR" sz="2400" b="1" kern="1200" baseline="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</a:t>
                      </a:r>
                      <a:r>
                        <a:rPr lang="fr-FR" sz="2400" b="1" kern="12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général</a:t>
                      </a:r>
                      <a:endParaRPr lang="fr-FR" sz="2400" b="1" kern="120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Eras Bold ITC" panose="020B0907030504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400" b="1" kern="12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 432 030</a:t>
                      </a:r>
                      <a:endParaRPr lang="fr-FR" sz="2400" b="1" kern="120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Eras Bold ITC" panose="020B0907030504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37165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7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304651" y="1783269"/>
            <a:ext cx="8712200" cy="1431519"/>
          </a:xfrm>
        </p:spPr>
        <p:txBody>
          <a:bodyPr/>
          <a:lstStyle/>
          <a:p>
            <a:pPr marL="457200" lvl="1" indent="0">
              <a:buNone/>
            </a:pPr>
            <a:r>
              <a:rPr lang="fr-FR" dirty="0" smtClean="0"/>
              <a:t>Le capital social est de 140 300 €, en  augmentation de 1 300 € par rapport à l’exercice précédent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1859185" y="1141165"/>
            <a:ext cx="5603132" cy="483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3200" b="1" i="1" dirty="0">
                <a:solidFill>
                  <a:schemeClr val="bg1"/>
                </a:solidFill>
              </a:rPr>
              <a:t>Evolution du capital social</a:t>
            </a:r>
          </a:p>
        </p:txBody>
      </p:sp>
      <p:graphicFrame>
        <p:nvGraphicFramePr>
          <p:cNvPr id="11" name="Graphique 10"/>
          <p:cNvGraphicFramePr/>
          <p:nvPr>
            <p:extLst>
              <p:ext uri="{D42A27DB-BD31-4B8C-83A1-F6EECF244321}">
                <p14:modId xmlns:p14="http://schemas.microsoft.com/office/powerpoint/2010/main" val="2644151271"/>
              </p:ext>
            </p:extLst>
          </p:nvPr>
        </p:nvGraphicFramePr>
        <p:xfrm>
          <a:off x="1670125" y="3373820"/>
          <a:ext cx="5698238" cy="34063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3885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à coins arrondis 8"/>
          <p:cNvSpPr/>
          <p:nvPr/>
        </p:nvSpPr>
        <p:spPr>
          <a:xfrm>
            <a:off x="1509823" y="1026069"/>
            <a:ext cx="7634177" cy="5571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Evolution du chiffre d'affaire et du bénéfice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7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347134" y="1647062"/>
            <a:ext cx="8712200" cy="1989273"/>
          </a:xfrm>
        </p:spPr>
        <p:txBody>
          <a:bodyPr>
            <a:normAutofit fontScale="92500"/>
          </a:bodyPr>
          <a:lstStyle/>
          <a:p>
            <a:pPr lvl="1"/>
            <a:r>
              <a:rPr lang="fr-FR" dirty="0" smtClean="0"/>
              <a:t>Le chiffre d'affaire est stable car les 2 centrales </a:t>
            </a:r>
            <a:r>
              <a:rPr lang="fr-FR" dirty="0" smtClean="0"/>
              <a:t>n’ont </a:t>
            </a:r>
            <a:r>
              <a:rPr lang="fr-FR" dirty="0" smtClean="0"/>
              <a:t>été mises en service qu’en fin d’année</a:t>
            </a:r>
          </a:p>
          <a:p>
            <a:pPr lvl="1"/>
            <a:r>
              <a:rPr lang="fr-FR" dirty="0" smtClean="0"/>
              <a:t>Les charges ont augmenté, cela est dû à l'externalisation complète de la comptabilité</a:t>
            </a:r>
          </a:p>
          <a:p>
            <a:pPr lvl="1"/>
            <a:endParaRPr lang="fr-FR" dirty="0" smtClean="0"/>
          </a:p>
        </p:txBody>
      </p:sp>
      <p:graphicFrame>
        <p:nvGraphicFramePr>
          <p:cNvPr id="10" name="Graphique 9"/>
          <p:cNvGraphicFramePr/>
          <p:nvPr>
            <p:extLst>
              <p:ext uri="{D42A27DB-BD31-4B8C-83A1-F6EECF244321}">
                <p14:modId xmlns:p14="http://schemas.microsoft.com/office/powerpoint/2010/main" val="638030912"/>
              </p:ext>
            </p:extLst>
          </p:nvPr>
        </p:nvGraphicFramePr>
        <p:xfrm>
          <a:off x="2328530" y="3700130"/>
          <a:ext cx="5925420" cy="30584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6583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14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1213096"/>
          </a:xfrm>
        </p:spPr>
        <p:txBody>
          <a:bodyPr/>
          <a:lstStyle/>
          <a:p>
            <a:r>
              <a:rPr lang="fr-FR" dirty="0" smtClean="0"/>
              <a:t>378 sociétaires au 31/12/2021 dont 11 sociétaires de plus en 2021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2169269" y="1026069"/>
            <a:ext cx="6340030" cy="483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Evolution du nombre de sociétaires</a:t>
            </a:r>
          </a:p>
        </p:txBody>
      </p:sp>
      <p:graphicFrame>
        <p:nvGraphicFramePr>
          <p:cNvPr id="8" name="Graphique 7"/>
          <p:cNvGraphicFramePr/>
          <p:nvPr>
            <p:extLst>
              <p:ext uri="{D42A27DB-BD31-4B8C-83A1-F6EECF244321}">
                <p14:modId xmlns:p14="http://schemas.microsoft.com/office/powerpoint/2010/main" val="662246575"/>
              </p:ext>
            </p:extLst>
          </p:nvPr>
        </p:nvGraphicFramePr>
        <p:xfrm>
          <a:off x="543574" y="2998380"/>
          <a:ext cx="5672435" cy="35240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Espace réservé du contenu 3"/>
          <p:cNvSpPr txBox="1">
            <a:spLocks/>
          </p:cNvSpPr>
          <p:nvPr/>
        </p:nvSpPr>
        <p:spPr>
          <a:xfrm>
            <a:off x="6539447" y="3627439"/>
            <a:ext cx="2465907" cy="1049821"/>
          </a:xfrm>
          <a:prstGeom prst="roundRect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 Collectivités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Entreprises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81858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15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2169269" y="1026069"/>
            <a:ext cx="5038355" cy="483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Répartition du capital social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46" y="920822"/>
            <a:ext cx="9144000" cy="5614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18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2169268" y="1026069"/>
            <a:ext cx="6289799" cy="483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 smtClean="0"/>
              <a:t> Conseil coopératif au </a:t>
            </a:r>
            <a:r>
              <a:rPr lang="fr-FR" sz="3200" b="1" i="1" dirty="0" smtClean="0"/>
              <a:t>31/12/2021</a:t>
            </a:r>
            <a:endParaRPr lang="fr-FR" sz="3200" b="1" i="1" dirty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8529251"/>
              </p:ext>
            </p:extLst>
          </p:nvPr>
        </p:nvGraphicFramePr>
        <p:xfrm>
          <a:off x="1524000" y="1397000"/>
          <a:ext cx="6096000" cy="111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107489144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357173046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13396839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87147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696691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08250042"/>
                  </a:ext>
                </a:extLst>
              </a:tr>
            </a:tbl>
          </a:graphicData>
        </a:graphic>
      </p:graphicFrame>
      <p:pic>
        <p:nvPicPr>
          <p:cNvPr id="33" name="Image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137" y="1824567"/>
            <a:ext cx="6052556" cy="4565475"/>
          </a:xfrm>
          <a:prstGeom prst="rect">
            <a:avLst/>
          </a:prstGeom>
        </p:spPr>
      </p:pic>
      <p:pic>
        <p:nvPicPr>
          <p:cNvPr id="34" name="Image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1572" y="4657514"/>
            <a:ext cx="1769548" cy="173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63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17</a:t>
            </a:fld>
            <a:endParaRPr lang="fr-FR" dirty="0"/>
          </a:p>
        </p:txBody>
      </p:sp>
      <p:sp>
        <p:nvSpPr>
          <p:cNvPr id="5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220663" y="2683572"/>
            <a:ext cx="8712200" cy="2494483"/>
          </a:xfrm>
        </p:spPr>
      </p:pic>
      <p:sp>
        <p:nvSpPr>
          <p:cNvPr id="6" name="Rectangle à coins arrondis 5"/>
          <p:cNvSpPr/>
          <p:nvPr/>
        </p:nvSpPr>
        <p:spPr>
          <a:xfrm>
            <a:off x="2169268" y="1026069"/>
            <a:ext cx="6289799" cy="483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3200" b="1" i="1" dirty="0" smtClean="0"/>
              <a:t> Les groupes de travail</a:t>
            </a:r>
            <a:endParaRPr lang="fr-FR" sz="3200" b="1" i="1" dirty="0"/>
          </a:p>
        </p:txBody>
      </p:sp>
    </p:spTree>
    <p:extLst>
      <p:ext uri="{BB962C8B-B14F-4D97-AF65-F5344CB8AC3E}">
        <p14:creationId xmlns:p14="http://schemas.microsoft.com/office/powerpoint/2010/main" val="3692391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18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dirty="0" smtClean="0"/>
              <a:t>Rapport de gestion et d’activité</a:t>
            </a:r>
            <a:endParaRPr lang="fr-FR" dirty="0"/>
          </a:p>
        </p:txBody>
      </p:sp>
      <p:sp>
        <p:nvSpPr>
          <p:cNvPr id="13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4123028" y="2600852"/>
            <a:ext cx="4936305" cy="3611046"/>
          </a:xfrm>
        </p:spPr>
        <p:txBody>
          <a:bodyPr>
            <a:noAutofit/>
          </a:bodyPr>
          <a:lstStyle/>
          <a:p>
            <a:pPr lvl="0"/>
            <a:r>
              <a:rPr lang="fr-FR" sz="2400" dirty="0" smtClean="0"/>
              <a:t>100 kWc sur la tribune du stade de Ramonville. En autoconsommation</a:t>
            </a:r>
          </a:p>
          <a:p>
            <a:pPr lvl="0"/>
            <a:r>
              <a:rPr lang="fr-FR" sz="2400" dirty="0" smtClean="0"/>
              <a:t>36 kWc  gymnase à Castanet</a:t>
            </a:r>
          </a:p>
          <a:p>
            <a:r>
              <a:rPr lang="fr-FR" sz="2400" dirty="0" smtClean="0"/>
              <a:t>36 kWc sur les ateliers municipaux de Labège</a:t>
            </a:r>
          </a:p>
          <a:p>
            <a:r>
              <a:rPr lang="fr-FR" sz="2400" dirty="0" smtClean="0"/>
              <a:t>30 kWc sur la salle polyvalente d'Odars</a:t>
            </a:r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pPr lvl="1"/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1359805" y="2363210"/>
            <a:ext cx="1726372" cy="3709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/>
              <a:t>2022</a:t>
            </a:r>
            <a:endParaRPr lang="fr-FR" sz="2800" b="1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3531143" y="1253764"/>
            <a:ext cx="3735423" cy="6523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Évolution prévisible </a:t>
            </a:r>
          </a:p>
        </p:txBody>
      </p:sp>
      <p:sp>
        <p:nvSpPr>
          <p:cNvPr id="14" name="Rectangle à coins arrondis 13"/>
          <p:cNvSpPr/>
          <p:nvPr/>
        </p:nvSpPr>
        <p:spPr>
          <a:xfrm>
            <a:off x="4123029" y="2069295"/>
            <a:ext cx="4842335" cy="3709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/>
              <a:t>A l’étude et attente de décision</a:t>
            </a:r>
            <a:endParaRPr lang="fr-FR" sz="2800" b="1" dirty="0"/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25" y="2974433"/>
            <a:ext cx="3834803" cy="2157297"/>
          </a:xfrm>
          <a:prstGeom prst="rect">
            <a:avLst/>
          </a:prstGeom>
        </p:spPr>
      </p:pic>
      <p:sp>
        <p:nvSpPr>
          <p:cNvPr id="16" name="Espace réservé du contenu 3"/>
          <p:cNvSpPr txBox="1">
            <a:spLocks/>
          </p:cNvSpPr>
          <p:nvPr/>
        </p:nvSpPr>
        <p:spPr>
          <a:xfrm>
            <a:off x="145751" y="5277182"/>
            <a:ext cx="3756310" cy="1504306"/>
          </a:xfrm>
          <a:prstGeom prst="roundRect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fr-FR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Ecole Damas </a:t>
            </a:r>
            <a:r>
              <a:rPr lang="fr-FR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Auba</a:t>
            </a:r>
            <a:endParaRPr lang="fr-FR" sz="2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fr-FR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32 </a:t>
            </a:r>
            <a:r>
              <a:rPr lang="fr-FR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kWc</a:t>
            </a:r>
            <a:endParaRPr lang="fr-FR" sz="2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fr-FR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Toussaint 2022</a:t>
            </a:r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pPr marL="457200" lvl="1" indent="0">
              <a:buFont typeface="Arial" panose="020B0604020202020204" pitchFamily="34" charset="0"/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0962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19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dirty="0"/>
              <a:t>Rapport de gestion et d’activité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220135" y="3101701"/>
            <a:ext cx="8839199" cy="3521838"/>
          </a:xfrm>
        </p:spPr>
        <p:txBody>
          <a:bodyPr>
            <a:noAutofit/>
          </a:bodyPr>
          <a:lstStyle/>
          <a:p>
            <a:r>
              <a:rPr lang="fr-FR" sz="2800" dirty="0" smtClean="0"/>
              <a:t>Fin 2021, le collectif Rayons Verts souhaite «  fusionner » avec ICEA.</a:t>
            </a:r>
          </a:p>
          <a:p>
            <a:r>
              <a:rPr lang="fr-FR" sz="2800" dirty="0" smtClean="0"/>
              <a:t>Le conseil coopératif juge opportun d’étudier un rapprochement</a:t>
            </a:r>
          </a:p>
          <a:p>
            <a:r>
              <a:rPr lang="fr-FR" sz="2800" dirty="0" smtClean="0"/>
              <a:t>Un groupe de travail  paritaire a réfléchit aux  modalités en collaboration avec ECLR</a:t>
            </a:r>
          </a:p>
          <a:p>
            <a:r>
              <a:rPr lang="fr-FR" sz="2800" dirty="0" smtClean="0"/>
              <a:t>En 2022 Rayons Verts pourra être affilié à ICEA</a:t>
            </a:r>
            <a:endParaRPr lang="fr-FR" sz="2800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3531143" y="1253764"/>
            <a:ext cx="3735423" cy="6523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Évolution prévisible 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220135" y="2177732"/>
            <a:ext cx="8481481" cy="6523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 smtClean="0"/>
              <a:t>Rapprochement avec d’autres collectifs citoyens</a:t>
            </a:r>
            <a:endParaRPr lang="fr-FR" sz="3200" b="1" i="1" dirty="0"/>
          </a:p>
        </p:txBody>
      </p:sp>
    </p:spTree>
    <p:extLst>
      <p:ext uri="{BB962C8B-B14F-4D97-AF65-F5344CB8AC3E}">
        <p14:creationId xmlns:p14="http://schemas.microsoft.com/office/powerpoint/2010/main" val="322194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681102" y="940304"/>
            <a:ext cx="7886700" cy="2852737"/>
          </a:xfrm>
        </p:spPr>
        <p:txBody>
          <a:bodyPr/>
          <a:lstStyle/>
          <a:p>
            <a:pPr algn="ctr"/>
            <a:r>
              <a:rPr lang="fr-FR" b="1" dirty="0" smtClean="0">
                <a:latin typeface="Arial Black" panose="020B0A04020102020204" pitchFamily="34" charset="0"/>
              </a:rPr>
              <a:t>Assemblée générale ordinaire du 14 mai 2022</a:t>
            </a:r>
            <a:endParaRPr lang="fr-FR" b="1" dirty="0">
              <a:latin typeface="Arial Black" panose="020B0A04020102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439" y="3517905"/>
            <a:ext cx="5715000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5610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20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1ème résolution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781834" y="4267465"/>
            <a:ext cx="5967636" cy="8550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altLang="fr-FR" sz="3200" b="1" i="1" dirty="0"/>
              <a:t>Approbation rapport de Gestion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270764" y="1942698"/>
            <a:ext cx="7167717" cy="8798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i="1" dirty="0" smtClean="0"/>
              <a:t>Questions /réponses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74014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21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2 ème résolution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1260132" y="3300121"/>
            <a:ext cx="7167717" cy="8798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/>
              <a:t>Approbation des comptes de l'exercice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4622273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22</a:t>
            </a:fld>
            <a:endParaRPr lang="fr-FR" dirty="0"/>
          </a:p>
        </p:txBody>
      </p:sp>
      <p:sp>
        <p:nvSpPr>
          <p:cNvPr id="6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3 ème résolution  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347134" y="2088820"/>
            <a:ext cx="8712200" cy="82966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2400" dirty="0" smtClean="0"/>
              <a:t>Le conseil coopératif a admis 11 nouveaux sociétaires depuis l’assemblée générale du 12/06/2021</a:t>
            </a:r>
            <a:endParaRPr lang="fr-FR" sz="2400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769534" y="1226216"/>
            <a:ext cx="7298266" cy="6185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>
                <a:solidFill>
                  <a:schemeClr val="bg1"/>
                </a:solidFill>
              </a:rPr>
              <a:t>Admission des nouveaux sociétaires</a:t>
            </a: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6685531"/>
              </p:ext>
            </p:extLst>
          </p:nvPr>
        </p:nvGraphicFramePr>
        <p:xfrm>
          <a:off x="795815" y="3073520"/>
          <a:ext cx="7637930" cy="35824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10140">
                  <a:extLst>
                    <a:ext uri="{9D8B030D-6E8A-4147-A177-3AD203B41FA5}">
                      <a16:colId xmlns:a16="http://schemas.microsoft.com/office/drawing/2014/main" xmlns="" val="2664357134"/>
                    </a:ext>
                  </a:extLst>
                </a:gridCol>
                <a:gridCol w="3061084">
                  <a:extLst>
                    <a:ext uri="{9D8B030D-6E8A-4147-A177-3AD203B41FA5}">
                      <a16:colId xmlns:a16="http://schemas.microsoft.com/office/drawing/2014/main" xmlns="" val="3770974791"/>
                    </a:ext>
                  </a:extLst>
                </a:gridCol>
                <a:gridCol w="2095683">
                  <a:extLst>
                    <a:ext uri="{9D8B030D-6E8A-4147-A177-3AD203B41FA5}">
                      <a16:colId xmlns:a16="http://schemas.microsoft.com/office/drawing/2014/main" xmlns="" val="4232866517"/>
                    </a:ext>
                  </a:extLst>
                </a:gridCol>
                <a:gridCol w="871023">
                  <a:extLst>
                    <a:ext uri="{9D8B030D-6E8A-4147-A177-3AD203B41FA5}">
                      <a16:colId xmlns:a16="http://schemas.microsoft.com/office/drawing/2014/main" xmlns="" val="2396617926"/>
                    </a:ext>
                  </a:extLst>
                </a:gridCol>
              </a:tblGrid>
              <a:tr h="5093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N°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Nom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Prénom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Non d'usage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870960773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1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>
                          <a:effectLst/>
                        </a:rPr>
                        <a:t>NEYROLLES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 err="1">
                          <a:effectLst/>
                        </a:rPr>
                        <a:t>Eric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406851848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2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>
                          <a:effectLst/>
                        </a:rPr>
                        <a:t>Mas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Audrey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374361872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3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>
                          <a:effectLst/>
                        </a:rPr>
                        <a:t>Nicolas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Jean Christophe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301274682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4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>
                          <a:effectLst/>
                        </a:rPr>
                        <a:t>Gardette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 err="1">
                          <a:effectLst/>
                        </a:rPr>
                        <a:t>Elouan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449419834"/>
                  </a:ext>
                </a:extLst>
              </a:tr>
              <a:tr h="2490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5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 err="1">
                          <a:effectLst/>
                        </a:rPr>
                        <a:t>Schmitz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Christiane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Brustel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089268951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6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>
                          <a:effectLst/>
                        </a:rPr>
                        <a:t>PHAM NGOC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Quynh-Anh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54433638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7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>
                          <a:effectLst/>
                        </a:rPr>
                        <a:t>BARRERE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Anne-Sophie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883454446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8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>
                          <a:effectLst/>
                        </a:rPr>
                        <a:t>GIBERT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AUDREY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881798850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9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 err="1">
                          <a:effectLst/>
                        </a:rPr>
                        <a:t>Culerrier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Raphael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937773026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10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>
                          <a:effectLst/>
                        </a:rPr>
                        <a:t>Thierry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Xavier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998549402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11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>
                          <a:effectLst/>
                        </a:rPr>
                        <a:t>MAUREL MANUGUERRA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Clément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419220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298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23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 smtClean="0"/>
              <a:t>Vote de la 4 </a:t>
            </a:r>
            <a:r>
              <a:rPr lang="fr-FR" dirty="0" err="1" smtClean="0"/>
              <a:t>ème</a:t>
            </a:r>
            <a:r>
              <a:rPr lang="fr-FR" dirty="0" smtClean="0"/>
              <a:t> résolution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024690" y="2689325"/>
            <a:ext cx="7293685" cy="17428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fontAlgn="base"/>
            <a:r>
              <a:rPr lang="fr-FR" sz="3200" b="1" i="1" dirty="0">
                <a:solidFill>
                  <a:schemeClr val="bg1"/>
                </a:solidFill>
              </a:rPr>
              <a:t>Délégation pour l’admission des nouveaux sociétaires</a:t>
            </a:r>
          </a:p>
        </p:txBody>
      </p:sp>
    </p:spTree>
    <p:extLst>
      <p:ext uri="{BB962C8B-B14F-4D97-AF65-F5344CB8AC3E}">
        <p14:creationId xmlns:p14="http://schemas.microsoft.com/office/powerpoint/2010/main" val="279711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24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5 ème résolution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79388" y="2098163"/>
            <a:ext cx="8712200" cy="4257148"/>
          </a:xfrm>
        </p:spPr>
        <p:txBody>
          <a:bodyPr>
            <a:normAutofit fontScale="77500" lnSpcReduction="20000"/>
          </a:bodyPr>
          <a:lstStyle/>
          <a:p>
            <a:r>
              <a:rPr lang="fr-FR" dirty="0" smtClean="0"/>
              <a:t>Résultat : 						7 802,35 €</a:t>
            </a:r>
          </a:p>
          <a:p>
            <a:r>
              <a:rPr lang="fr-FR" dirty="0" smtClean="0"/>
              <a:t>Mise en réserve quote part subvention : 	2 216,98 €</a:t>
            </a:r>
          </a:p>
          <a:p>
            <a:r>
              <a:rPr lang="fr-FR" dirty="0" smtClean="0"/>
              <a:t>Résultat hors subvention : 			5 585,38 €</a:t>
            </a:r>
          </a:p>
          <a:p>
            <a:r>
              <a:rPr lang="fr-FR" dirty="0" smtClean="0"/>
              <a:t>Mise en réserve légale 15 % : 		 </a:t>
            </a:r>
            <a:r>
              <a:rPr lang="fr-FR" dirty="0"/>
              <a:t> </a:t>
            </a:r>
            <a:r>
              <a:rPr lang="fr-FR" dirty="0" smtClean="0"/>
              <a:t> 837,81 €</a:t>
            </a:r>
          </a:p>
          <a:p>
            <a:r>
              <a:rPr lang="fr-FR" dirty="0" smtClean="0"/>
              <a:t>Mise en réserve statutaire 42,5 % : 	2 373,79 €</a:t>
            </a:r>
          </a:p>
          <a:p>
            <a:r>
              <a:rPr lang="fr-FR" dirty="0" smtClean="0"/>
              <a:t>Distribuable 42,5 % : 				2 373,79 €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soit une rémunération de 1,69 % ou 0,5915 cts nets par part sociale</a:t>
            </a:r>
          </a:p>
          <a:p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3088526" y="1118707"/>
            <a:ext cx="4536390" cy="828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/>
              <a:t>Affectation des résultats</a:t>
            </a:r>
          </a:p>
        </p:txBody>
      </p:sp>
    </p:spTree>
    <p:extLst>
      <p:ext uri="{BB962C8B-B14F-4D97-AF65-F5344CB8AC3E}">
        <p14:creationId xmlns:p14="http://schemas.microsoft.com/office/powerpoint/2010/main" val="89184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25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6 ème résolution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79388" y="2675051"/>
            <a:ext cx="8712200" cy="2207068"/>
          </a:xfrm>
        </p:spPr>
        <p:txBody>
          <a:bodyPr/>
          <a:lstStyle/>
          <a:p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140 300 € contre 139 000 € pour l’année 2020, soit une variation de 1 300 €. 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2256507" y="1118707"/>
            <a:ext cx="6577781" cy="828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i="1" dirty="0">
                <a:solidFill>
                  <a:schemeClr val="bg1"/>
                </a:solidFill>
              </a:rPr>
              <a:t>Capital variable</a:t>
            </a:r>
          </a:p>
        </p:txBody>
      </p:sp>
    </p:spTree>
    <p:extLst>
      <p:ext uri="{BB962C8B-B14F-4D97-AF65-F5344CB8AC3E}">
        <p14:creationId xmlns:p14="http://schemas.microsoft.com/office/powerpoint/2010/main" val="374051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26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7 ème résolution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79388" y="2984362"/>
            <a:ext cx="8712200" cy="1587637"/>
          </a:xfrm>
        </p:spPr>
        <p:txBody>
          <a:bodyPr/>
          <a:lstStyle/>
          <a:p>
            <a:endParaRPr lang="fr-FR" dirty="0" smtClean="0"/>
          </a:p>
          <a:p>
            <a:pPr marL="0" indent="0" algn="ctr">
              <a:buNone/>
            </a:pPr>
            <a:r>
              <a:rPr lang="fr-FR" dirty="0" smtClean="0"/>
              <a:t>50 €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2256507" y="1118707"/>
            <a:ext cx="6577781" cy="828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/>
              <a:t>Valeur de remboursement des parts</a:t>
            </a:r>
          </a:p>
        </p:txBody>
      </p:sp>
    </p:spTree>
    <p:extLst>
      <p:ext uri="{BB962C8B-B14F-4D97-AF65-F5344CB8AC3E}">
        <p14:creationId xmlns:p14="http://schemas.microsoft.com/office/powerpoint/2010/main" val="15878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27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 smtClean="0"/>
              <a:t>8 </a:t>
            </a:r>
            <a:r>
              <a:rPr lang="fr-FR" dirty="0" err="1"/>
              <a:t>ème</a:t>
            </a:r>
            <a:r>
              <a:rPr lang="fr-FR" dirty="0"/>
              <a:t> résolution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2297617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Dans l’orientation générale de la coopérative, il est fait proposition de pouvoir affilier des collectifs citoyens voisins à ICEA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168" y="4038923"/>
            <a:ext cx="4738133" cy="2641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65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28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Affiliation de collectifs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79388" y="1996146"/>
            <a:ext cx="8712200" cy="4257148"/>
          </a:xfrm>
        </p:spPr>
        <p:txBody>
          <a:bodyPr/>
          <a:lstStyle/>
          <a:p>
            <a:r>
              <a:rPr lang="fr-FR" dirty="0" smtClean="0"/>
              <a:t>Une convention est signée entre les collectifs et ICEA</a:t>
            </a:r>
            <a:br>
              <a:rPr lang="fr-FR" dirty="0" smtClean="0"/>
            </a:br>
            <a:r>
              <a:rPr lang="fr-FR" dirty="0" smtClean="0"/>
              <a:t>Elle définit :</a:t>
            </a:r>
          </a:p>
          <a:p>
            <a:pPr lvl="1"/>
            <a:r>
              <a:rPr lang="fr-FR" dirty="0" smtClean="0"/>
              <a:t>Les motivations</a:t>
            </a:r>
          </a:p>
          <a:p>
            <a:pPr lvl="1"/>
            <a:r>
              <a:rPr lang="fr-FR" dirty="0" smtClean="0"/>
              <a:t>Les conditions d’affiliation</a:t>
            </a:r>
          </a:p>
          <a:p>
            <a:pPr lvl="1"/>
            <a:r>
              <a:rPr lang="fr-FR" dirty="0" smtClean="0"/>
              <a:t>La répartition des rôles et responsabilités</a:t>
            </a:r>
          </a:p>
          <a:p>
            <a:pPr lvl="1"/>
            <a:r>
              <a:rPr lang="fr-FR" dirty="0" smtClean="0"/>
              <a:t>La gouvernance</a:t>
            </a:r>
          </a:p>
          <a:p>
            <a:pPr lvl="1"/>
            <a:r>
              <a:rPr lang="fr-FR" dirty="0" smtClean="0"/>
              <a:t>L’organisation</a:t>
            </a:r>
          </a:p>
          <a:p>
            <a:pPr lvl="1"/>
            <a:endParaRPr lang="fr-FR" dirty="0"/>
          </a:p>
        </p:txBody>
      </p:sp>
      <p:sp>
        <p:nvSpPr>
          <p:cNvPr id="6" name="Espace réservé du contenu 8"/>
          <p:cNvSpPr txBox="1">
            <a:spLocks/>
          </p:cNvSpPr>
          <p:nvPr/>
        </p:nvSpPr>
        <p:spPr>
          <a:xfrm>
            <a:off x="2823916" y="1197568"/>
            <a:ext cx="4372950" cy="5222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 smtClean="0">
                <a:solidFill>
                  <a:schemeClr val="lt1"/>
                </a:solidFill>
              </a:rPr>
              <a:t>UNE CONVENTION</a:t>
            </a:r>
            <a:endParaRPr lang="fr-FR" sz="3200"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54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29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Affiliation de collectifs</a:t>
            </a:r>
            <a:endParaRPr lang="fr-FR" dirty="0"/>
          </a:p>
        </p:txBody>
      </p:sp>
      <p:sp>
        <p:nvSpPr>
          <p:cNvPr id="6" name="Espace réservé du contenu 8"/>
          <p:cNvSpPr txBox="1">
            <a:spLocks/>
          </p:cNvSpPr>
          <p:nvPr/>
        </p:nvSpPr>
        <p:spPr>
          <a:xfrm>
            <a:off x="2823916" y="1197568"/>
            <a:ext cx="4372950" cy="5222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 smtClean="0">
                <a:solidFill>
                  <a:schemeClr val="lt1"/>
                </a:solidFill>
              </a:rPr>
              <a:t>Les </a:t>
            </a:r>
            <a:r>
              <a:rPr lang="fr-FR" sz="3200" dirty="0">
                <a:solidFill>
                  <a:schemeClr val="lt1"/>
                </a:solidFill>
              </a:rPr>
              <a:t>Motivations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304853" y="2516274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UNIR NOS MOYENS HUMAINS ET FINANCIERS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303004" y="4461788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CHANGER D’ECHELLE TOUT EN RESTANT LOCAL</a:t>
            </a:r>
          </a:p>
        </p:txBody>
      </p:sp>
      <p:sp>
        <p:nvSpPr>
          <p:cNvPr id="10" name="Rectangle à coins arrondis 9"/>
          <p:cNvSpPr/>
          <p:nvPr/>
        </p:nvSpPr>
        <p:spPr>
          <a:xfrm>
            <a:off x="303004" y="5378294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RENFORCER NOTRE ASSISE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303003" y="3430558"/>
            <a:ext cx="5194029" cy="601534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MUTUALISER </a:t>
            </a:r>
            <a:r>
              <a:rPr lang="fr-FR" b="1" dirty="0" smtClean="0"/>
              <a:t>LES COMPETENCES  </a:t>
            </a:r>
            <a:r>
              <a:rPr lang="fr-FR" b="1" dirty="0"/>
              <a:t>ET </a:t>
            </a:r>
            <a:r>
              <a:rPr lang="fr-FR" b="1" dirty="0" smtClean="0"/>
              <a:t> LES </a:t>
            </a:r>
            <a:r>
              <a:rPr lang="fr-FR" b="1" dirty="0"/>
              <a:t>ACTIVITES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xmlns="" id="{625C652B-5E8C-4D31-9D2F-D97ADAE904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 trans="8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74978" y="3138556"/>
            <a:ext cx="2293524" cy="1874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85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Documents à disposition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fr-FR" altLang="fr-FR" dirty="0" smtClean="0"/>
              <a:t>Lettre de convocation</a:t>
            </a:r>
          </a:p>
          <a:p>
            <a:pPr lvl="0"/>
            <a:r>
              <a:rPr lang="fr-FR" dirty="0" smtClean="0"/>
              <a:t>Résolutions</a:t>
            </a:r>
          </a:p>
          <a:p>
            <a:pPr lvl="0"/>
            <a:r>
              <a:rPr lang="fr-FR" dirty="0" smtClean="0"/>
              <a:t>Plaquette compte 2021			</a:t>
            </a:r>
          </a:p>
          <a:p>
            <a:pPr lvl="0"/>
            <a:r>
              <a:rPr lang="fr-FR" dirty="0" smtClean="0"/>
              <a:t>Liste nouveaux sociétaires 2021</a:t>
            </a:r>
          </a:p>
          <a:p>
            <a:pPr lvl="0"/>
            <a:r>
              <a:rPr lang="fr-FR" dirty="0" smtClean="0"/>
              <a:t>Les candidats au conseil coopératif</a:t>
            </a:r>
          </a:p>
          <a:p>
            <a:pPr lvl="0"/>
            <a:r>
              <a:rPr lang="fr-FR" dirty="0" smtClean="0"/>
              <a:t>Bilan d’activité 2021</a:t>
            </a:r>
          </a:p>
          <a:p>
            <a:pPr lvl="0"/>
            <a:r>
              <a:rPr lang="fr-FR" dirty="0" smtClean="0"/>
              <a:t>Convention d’affiliation d’un collectif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2997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30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Affiliation dE collectifS</a:t>
            </a:r>
            <a:endParaRPr lang="fr-FR" dirty="0"/>
          </a:p>
        </p:txBody>
      </p:sp>
      <p:sp>
        <p:nvSpPr>
          <p:cNvPr id="21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79388" y="1713042"/>
            <a:ext cx="8712200" cy="606394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Avoir les mêmes valeurs qu’ICEA</a:t>
            </a:r>
            <a:endParaRPr lang="fr-FR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395650" y="3524126"/>
            <a:ext cx="5384143" cy="39506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PRODUIRE DE ENERGIE RENOUVELABLE LOCALEMENT</a:t>
            </a:r>
          </a:p>
        </p:txBody>
      </p:sp>
      <p:sp>
        <p:nvSpPr>
          <p:cNvPr id="13" name="Rectangle à coins arrondis 12"/>
          <p:cNvSpPr/>
          <p:nvPr/>
        </p:nvSpPr>
        <p:spPr>
          <a:xfrm>
            <a:off x="5982040" y="2434917"/>
            <a:ext cx="2754002" cy="39600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INVESTIR LOCALEMENT</a:t>
            </a:r>
          </a:p>
        </p:txBody>
      </p:sp>
      <p:sp>
        <p:nvSpPr>
          <p:cNvPr id="14" name="Rectangle à coins arrondis 13"/>
          <p:cNvSpPr/>
          <p:nvPr/>
        </p:nvSpPr>
        <p:spPr>
          <a:xfrm>
            <a:off x="2859876" y="4090977"/>
            <a:ext cx="5876166" cy="39600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ENGENDRER DES RETOMBÉES ÉCONOMIQUES LOCALES</a:t>
            </a:r>
          </a:p>
        </p:txBody>
      </p:sp>
      <p:sp>
        <p:nvSpPr>
          <p:cNvPr id="15" name="Rectangle à coins arrondis 14"/>
          <p:cNvSpPr/>
          <p:nvPr/>
        </p:nvSpPr>
        <p:spPr>
          <a:xfrm>
            <a:off x="4395302" y="2979286"/>
            <a:ext cx="4151457" cy="39600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SENSIBILISER AUX ENJEUX CLIMATIQUES</a:t>
            </a:r>
          </a:p>
        </p:txBody>
      </p:sp>
      <p:sp>
        <p:nvSpPr>
          <p:cNvPr id="16" name="Rectangle à coins arrondis 15"/>
          <p:cNvSpPr/>
          <p:nvPr/>
        </p:nvSpPr>
        <p:spPr>
          <a:xfrm>
            <a:off x="4899562" y="5093589"/>
            <a:ext cx="3647197" cy="39600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IMPLIQUER LES COLLECTIVITES</a:t>
            </a:r>
          </a:p>
        </p:txBody>
      </p:sp>
      <p:sp>
        <p:nvSpPr>
          <p:cNvPr id="17" name="Rectangle à coins arrondis 16"/>
          <p:cNvSpPr/>
          <p:nvPr/>
        </p:nvSpPr>
        <p:spPr>
          <a:xfrm>
            <a:off x="443206" y="4687785"/>
            <a:ext cx="4388143" cy="39600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S’APPROPRIER LES ENJEUX ENERGETIQUES</a:t>
            </a:r>
          </a:p>
        </p:txBody>
      </p:sp>
      <p:sp>
        <p:nvSpPr>
          <p:cNvPr id="19" name="Rectangle à coins arrondis 18"/>
          <p:cNvSpPr/>
          <p:nvPr/>
        </p:nvSpPr>
        <p:spPr>
          <a:xfrm>
            <a:off x="395650" y="2440132"/>
            <a:ext cx="4687625" cy="39600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PROMOUVOIR LA TRANSITION ENERGETIQUE</a:t>
            </a:r>
          </a:p>
        </p:txBody>
      </p:sp>
      <p:sp>
        <p:nvSpPr>
          <p:cNvPr id="20" name="Espace réservé du contenu 8"/>
          <p:cNvSpPr txBox="1">
            <a:spLocks/>
          </p:cNvSpPr>
          <p:nvPr/>
        </p:nvSpPr>
        <p:spPr>
          <a:xfrm>
            <a:off x="2823916" y="1197568"/>
            <a:ext cx="5222804" cy="5222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 smtClean="0">
                <a:solidFill>
                  <a:schemeClr val="lt1"/>
                </a:solidFill>
              </a:rPr>
              <a:t>Conditions d’Affiliation</a:t>
            </a:r>
            <a:endParaRPr lang="fr-FR" sz="3200" dirty="0">
              <a:solidFill>
                <a:schemeClr val="lt1"/>
              </a:solidFill>
            </a:endParaRPr>
          </a:p>
        </p:txBody>
      </p:sp>
      <p:sp>
        <p:nvSpPr>
          <p:cNvPr id="22" name="Rectangle à coins arrondis 21"/>
          <p:cNvSpPr/>
          <p:nvPr/>
        </p:nvSpPr>
        <p:spPr>
          <a:xfrm>
            <a:off x="612233" y="5619022"/>
            <a:ext cx="4473089" cy="39600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AVOIR UNE GOUVERNANCE DEMOCRATIQUE</a:t>
            </a:r>
            <a:endParaRPr lang="fr-FR" b="1" dirty="0"/>
          </a:p>
        </p:txBody>
      </p:sp>
      <p:sp>
        <p:nvSpPr>
          <p:cNvPr id="23" name="Rectangle à coins arrondis 22"/>
          <p:cNvSpPr/>
          <p:nvPr/>
        </p:nvSpPr>
        <p:spPr>
          <a:xfrm>
            <a:off x="4831349" y="6183270"/>
            <a:ext cx="3647197" cy="39600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 NE PAS AVOIR DE BUT LUCRATIF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66721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31</a:t>
            </a:fld>
            <a:endParaRPr lang="fr-FR" dirty="0"/>
          </a:p>
        </p:txBody>
      </p:sp>
      <p:sp>
        <p:nvSpPr>
          <p:cNvPr id="5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Affiliation dE collectifS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fr-FR" smtClean="0"/>
          </a:p>
          <a:p>
            <a:endParaRPr lang="fr-FR" dirty="0"/>
          </a:p>
        </p:txBody>
      </p:sp>
      <p:sp>
        <p:nvSpPr>
          <p:cNvPr id="6" name="Espace réservé du contenu 8"/>
          <p:cNvSpPr txBox="1">
            <a:spLocks/>
          </p:cNvSpPr>
          <p:nvPr/>
        </p:nvSpPr>
        <p:spPr>
          <a:xfrm>
            <a:off x="2823916" y="1197568"/>
            <a:ext cx="5222804" cy="5222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 smtClean="0">
                <a:solidFill>
                  <a:schemeClr val="lt1"/>
                </a:solidFill>
              </a:rPr>
              <a:t>Conditions d’Affiliation</a:t>
            </a:r>
            <a:endParaRPr lang="fr-FR" sz="3200" dirty="0">
              <a:solidFill>
                <a:schemeClr val="lt1"/>
              </a:solidFill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2232837" y="3006585"/>
            <a:ext cx="6360334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ETRE STRUCTURE AVEC UN MODELE JURIDIQUE EN VIGUEUR</a:t>
            </a:r>
            <a:endParaRPr lang="fr-FR" b="1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545807" y="2128505"/>
            <a:ext cx="3851640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ETRE PROCHE GEOGRAPHIQUEMENT</a:t>
            </a:r>
            <a:endParaRPr lang="fr-FR" b="1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3280126" y="4861899"/>
            <a:ext cx="5421490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APPORTER UN MINIMUM INITIAL DE  5 000 €</a:t>
            </a:r>
            <a:endParaRPr lang="fr-FR" b="1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683847" y="3884665"/>
            <a:ext cx="5727585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LES MEMBRES DU COLLECTIF SONT SOCIETAIRES D’ICEA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91565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32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Affiliation dE collectifS</a:t>
            </a:r>
            <a:endParaRPr lang="fr-FR" dirty="0"/>
          </a:p>
        </p:txBody>
      </p:sp>
      <p:sp>
        <p:nvSpPr>
          <p:cNvPr id="5" name="Espace réservé du contenu 8"/>
          <p:cNvSpPr txBox="1">
            <a:spLocks/>
          </p:cNvSpPr>
          <p:nvPr/>
        </p:nvSpPr>
        <p:spPr>
          <a:xfrm>
            <a:off x="627321" y="1366048"/>
            <a:ext cx="8282435" cy="5887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chemeClr val="lt1"/>
                </a:solidFill>
              </a:rPr>
              <a:t>Répartition des rôles et responsabilités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1073890" y="2465407"/>
            <a:ext cx="3851640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/>
              <a:t>ICEA DÉCIDE, INVESTIT, SIGNE </a:t>
            </a:r>
          </a:p>
        </p:txBody>
      </p:sp>
      <p:sp>
        <p:nvSpPr>
          <p:cNvPr id="10" name="Rectangle à coins arrondis 9"/>
          <p:cNvSpPr/>
          <p:nvPr/>
        </p:nvSpPr>
        <p:spPr>
          <a:xfrm>
            <a:off x="4214318" y="3211255"/>
            <a:ext cx="3851640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/>
              <a:t>ICEA ASSURE LES TACHES COMMUNES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627321" y="4130823"/>
            <a:ext cx="6241309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LES COLLECTIFS DÉVELOPPENT LES PROJETS LOCALEMENT</a:t>
            </a:r>
            <a:endParaRPr lang="fr-FR" b="1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1454002" y="5186291"/>
            <a:ext cx="7247614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 smtClean="0"/>
              <a:t>LES COLLECTIFS COLLECTENT LOCALEMENT POUR LE COMPTE D’ICEA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3509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33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Affiliation dE collectifS</a:t>
            </a:r>
            <a:endParaRPr lang="fr-FR" dirty="0"/>
          </a:p>
        </p:txBody>
      </p:sp>
      <p:sp>
        <p:nvSpPr>
          <p:cNvPr id="5" name="Espace réservé du contenu 8"/>
          <p:cNvSpPr txBox="1">
            <a:spLocks/>
          </p:cNvSpPr>
          <p:nvPr/>
        </p:nvSpPr>
        <p:spPr>
          <a:xfrm>
            <a:off x="1941689" y="1165295"/>
            <a:ext cx="6968067" cy="5128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 smtClean="0">
                <a:solidFill>
                  <a:schemeClr val="lt1"/>
                </a:solidFill>
              </a:rPr>
              <a:t>Gouvernance</a:t>
            </a:r>
            <a:endParaRPr lang="fr-FR" sz="3200" dirty="0">
              <a:solidFill>
                <a:schemeClr val="lt1"/>
              </a:solidFill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911681" y="5537840"/>
            <a:ext cx="7247614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fr-FR" b="1" dirty="0" smtClean="0"/>
              <a:t>1 COMITÉ </a:t>
            </a:r>
            <a:r>
              <a:rPr lang="fr-FR" b="1" dirty="0"/>
              <a:t>D’ANALYSE PARITAIRE DES PROJETS - 2 PAR </a:t>
            </a:r>
            <a:r>
              <a:rPr lang="fr-FR" b="1" dirty="0" smtClean="0"/>
              <a:t>STRUCTURE</a:t>
            </a:r>
            <a:endParaRPr lang="fr-FR" b="1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62541" y="3798996"/>
            <a:ext cx="8996793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 smtClean="0"/>
              <a:t>1 MEMBRE MINIMUM DU COLLECTIF DANS LES GROUPES DE TRAVAIL : TACHES COMMUNES</a:t>
            </a:r>
            <a:endParaRPr lang="fr-FR" b="1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1269828" y="2844514"/>
            <a:ext cx="7726965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fr-FR" b="1" dirty="0" smtClean="0"/>
              <a:t>1 REPRESENTANT D’ICEA AU CONSEIL D’ADMINISTRATION DU COLLECTIF</a:t>
            </a:r>
            <a:endParaRPr lang="fr-FR" b="1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2793377" y="4659037"/>
            <a:ext cx="6116379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/>
              <a:t>2 REPRÉSENTANTS PAR COLLECTIF AU CONSEIL COOPÉRATIF</a:t>
            </a:r>
          </a:p>
        </p:txBody>
      </p:sp>
      <p:sp>
        <p:nvSpPr>
          <p:cNvPr id="14" name="Rectangle à coins arrondis 13"/>
          <p:cNvSpPr/>
          <p:nvPr/>
        </p:nvSpPr>
        <p:spPr>
          <a:xfrm>
            <a:off x="552697" y="1957982"/>
            <a:ext cx="4580614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fr-FR" b="1" dirty="0"/>
              <a:t>SOUSCRIPTION ET ADHÉSION CROISÉES</a:t>
            </a:r>
          </a:p>
        </p:txBody>
      </p:sp>
    </p:spTree>
    <p:extLst>
      <p:ext uri="{BB962C8B-B14F-4D97-AF65-F5344CB8AC3E}">
        <p14:creationId xmlns:p14="http://schemas.microsoft.com/office/powerpoint/2010/main" val="299280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34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Affiliation dE collectifS</a:t>
            </a:r>
            <a:endParaRPr lang="fr-FR" dirty="0"/>
          </a:p>
        </p:txBody>
      </p:sp>
      <p:sp>
        <p:nvSpPr>
          <p:cNvPr id="6" name="Espace réservé du contenu 8"/>
          <p:cNvSpPr txBox="1">
            <a:spLocks/>
          </p:cNvSpPr>
          <p:nvPr/>
        </p:nvSpPr>
        <p:spPr>
          <a:xfrm>
            <a:off x="1941689" y="1165295"/>
            <a:ext cx="6968067" cy="5128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 smtClean="0">
                <a:solidFill>
                  <a:schemeClr val="lt1"/>
                </a:solidFill>
              </a:rPr>
              <a:t>Organisation</a:t>
            </a:r>
            <a:endParaRPr lang="fr-FR" sz="3200" dirty="0">
              <a:solidFill>
                <a:schemeClr val="lt1"/>
              </a:solidFill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83" y="1678193"/>
            <a:ext cx="7979033" cy="5108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90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35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 smtClean="0"/>
              <a:t>Vote de la 8 </a:t>
            </a:r>
            <a:r>
              <a:rPr lang="fr-FR" dirty="0" err="1" smtClean="0"/>
              <a:t>ème</a:t>
            </a:r>
            <a:r>
              <a:rPr lang="fr-FR" dirty="0" smtClean="0"/>
              <a:t> résolution</a:t>
            </a:r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429450" y="2772177"/>
            <a:ext cx="8212075" cy="223382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r-FR" dirty="0"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Nouveaux projets photovoltaïques</a:t>
            </a:r>
          </a:p>
          <a:p>
            <a:pPr>
              <a:lnSpc>
                <a:spcPct val="100000"/>
              </a:lnSpc>
            </a:pPr>
            <a:r>
              <a:rPr lang="fr-FR" dirty="0"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Relancer les actions de sensibilisation</a:t>
            </a:r>
          </a:p>
          <a:p>
            <a:pPr>
              <a:lnSpc>
                <a:spcPct val="100000"/>
              </a:lnSpc>
            </a:pPr>
            <a:r>
              <a:rPr lang="fr-FR" dirty="0"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Affiliation d’autres collectifs voisins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169334" y="1331125"/>
            <a:ext cx="8890000" cy="4917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i="1" dirty="0"/>
              <a:t>Orientation générale de la </a:t>
            </a:r>
            <a:r>
              <a:rPr lang="fr-FR" sz="3200" b="1" i="1" dirty="0" smtClean="0"/>
              <a:t>coopérative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206826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841" y="2522127"/>
            <a:ext cx="4371975" cy="3409950"/>
          </a:xfrm>
          <a:prstGeom prst="rect">
            <a:avLst/>
          </a:prstGeom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36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9 ème résolution</a:t>
            </a:r>
            <a:endParaRPr lang="fr-FR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4292202" y="4811921"/>
            <a:ext cx="3731321" cy="415734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/>
              <a:t>99 communes</a:t>
            </a:r>
          </a:p>
        </p:txBody>
      </p:sp>
      <p:sp>
        <p:nvSpPr>
          <p:cNvPr id="14" name="Rectangle à coins arrondis 13"/>
          <p:cNvSpPr/>
          <p:nvPr/>
        </p:nvSpPr>
        <p:spPr>
          <a:xfrm>
            <a:off x="127373" y="2038154"/>
            <a:ext cx="8931961" cy="43269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UNE ASSOCIATION </a:t>
            </a:r>
            <a:r>
              <a:rPr lang="fr-FR" b="1" dirty="0" smtClean="0"/>
              <a:t>DE PRODUCTION D'ÉNERGIE RENOUVELABLE DANS LE SUD TOULOUSAIN </a:t>
            </a:r>
            <a:endParaRPr lang="fr-FR" b="1" dirty="0"/>
          </a:p>
        </p:txBody>
      </p:sp>
      <p:sp>
        <p:nvSpPr>
          <p:cNvPr id="15" name="Rectangle à coins arrondis 14"/>
          <p:cNvSpPr/>
          <p:nvPr/>
        </p:nvSpPr>
        <p:spPr>
          <a:xfrm>
            <a:off x="5189238" y="2696598"/>
            <a:ext cx="3512378" cy="415734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14 </a:t>
            </a:r>
            <a:r>
              <a:rPr lang="fr-FR" b="1" dirty="0" smtClean="0"/>
              <a:t>MEMBRES FONDATEURS </a:t>
            </a:r>
            <a:endParaRPr lang="fr-FR" b="1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4745122" y="3721805"/>
            <a:ext cx="4215843" cy="567469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8 PROJETS </a:t>
            </a:r>
            <a:r>
              <a:rPr lang="fr-FR" b="1" dirty="0" smtClean="0"/>
              <a:t>PHOTOVOTLAÏQUES </a:t>
            </a:r>
            <a:r>
              <a:rPr lang="fr-FR" b="1" dirty="0"/>
              <a:t>A </a:t>
            </a:r>
            <a:r>
              <a:rPr lang="fr-FR" b="1" dirty="0" smtClean="0"/>
              <a:t>L’ETUDE</a:t>
            </a:r>
          </a:p>
          <a:p>
            <a:pPr algn="ctr"/>
            <a:r>
              <a:rPr lang="fr-FR" b="1" dirty="0" smtClean="0"/>
              <a:t>DONT 3 TRÈS PROBABLES</a:t>
            </a:r>
            <a:endParaRPr lang="fr-FR" b="1" dirty="0"/>
          </a:p>
        </p:txBody>
      </p:sp>
      <p:sp>
        <p:nvSpPr>
          <p:cNvPr id="21" name="Rectangle à coins arrondis 20"/>
          <p:cNvSpPr/>
          <p:nvPr/>
        </p:nvSpPr>
        <p:spPr>
          <a:xfrm>
            <a:off x="169334" y="1331125"/>
            <a:ext cx="8890000" cy="4917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i="1" dirty="0" smtClean="0"/>
              <a:t>Intégration du collectif Rayons Verts</a:t>
            </a:r>
            <a:endParaRPr lang="fr-FR" sz="3200" b="1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34" y="5846773"/>
            <a:ext cx="1905000" cy="1104266"/>
          </a:xfrm>
          <a:prstGeom prst="rect">
            <a:avLst/>
          </a:prstGeom>
        </p:spPr>
      </p:pic>
      <p:sp>
        <p:nvSpPr>
          <p:cNvPr id="17" name="Rectangle à coins arrondis 16"/>
          <p:cNvSpPr/>
          <p:nvPr/>
        </p:nvSpPr>
        <p:spPr>
          <a:xfrm>
            <a:off x="4292202" y="5841514"/>
            <a:ext cx="4704028" cy="912289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 </a:t>
            </a:r>
            <a:r>
              <a:rPr lang="fr-FR" b="1" dirty="0" smtClean="0"/>
              <a:t>UN POTENTIEL DE 332 000 KWH/AN – CONSO DE 70 FOYERS </a:t>
            </a:r>
            <a:r>
              <a:rPr lang="fr-FR" dirty="0" smtClean="0"/>
              <a:t>(SOURCE CRE : 4 679 KWH/FOYER/AN)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80834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37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10 ème résolution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3088529" y="1118707"/>
            <a:ext cx="4412941" cy="2977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i="1"/>
              <a:t>Élections au conseil coopératif</a:t>
            </a:r>
            <a:endParaRPr lang="fr-FR" i="1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3088525" y="1118710"/>
            <a:ext cx="5421294" cy="6144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/>
              <a:t>Élection au conseil coopératif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095" y="1517040"/>
            <a:ext cx="1749256" cy="2193298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1681" y="2178233"/>
            <a:ext cx="1657007" cy="2137666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5"/>
          <a:srcRect t="2177" b="-1"/>
          <a:stretch/>
        </p:blipFill>
        <p:spPr>
          <a:xfrm>
            <a:off x="6423585" y="2074536"/>
            <a:ext cx="1562535" cy="1911389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85577" y="4315899"/>
            <a:ext cx="1566099" cy="2023590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7"/>
          <a:srcRect t="1" b="2754"/>
          <a:stretch/>
        </p:blipFill>
        <p:spPr>
          <a:xfrm>
            <a:off x="1133117" y="4315899"/>
            <a:ext cx="1617454" cy="2191735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47460" y="4615754"/>
            <a:ext cx="1735402" cy="210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19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38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11 ème résolution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246823" y="2957538"/>
            <a:ext cx="8577330" cy="9429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i="1" dirty="0"/>
              <a:t>Pouvoir pour les formalités</a:t>
            </a:r>
          </a:p>
        </p:txBody>
      </p:sp>
    </p:spTree>
    <p:extLst>
      <p:ext uri="{BB962C8B-B14F-4D97-AF65-F5344CB8AC3E}">
        <p14:creationId xmlns:p14="http://schemas.microsoft.com/office/powerpoint/2010/main" val="185390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39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12 ème résolution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347134" y="3135621"/>
            <a:ext cx="8712200" cy="1223728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Mise en autres réserves  55 € au lieu de </a:t>
            </a:r>
            <a:br>
              <a:rPr lang="fr-FR" dirty="0" smtClean="0"/>
            </a:br>
            <a:r>
              <a:rPr lang="fr-FR" dirty="0" smtClean="0"/>
              <a:t>585 € (-530 €)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531859" y="1325337"/>
            <a:ext cx="8261662" cy="6144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/>
              <a:t>Rectification de l'affectation des résultats 2019 </a:t>
            </a:r>
          </a:p>
        </p:txBody>
      </p:sp>
    </p:spTree>
    <p:extLst>
      <p:ext uri="{BB962C8B-B14F-4D97-AF65-F5344CB8AC3E}">
        <p14:creationId xmlns:p14="http://schemas.microsoft.com/office/powerpoint/2010/main" val="258642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ASSEMBLEE GENERALE ORDINAIRE</a:t>
            </a:r>
            <a:endParaRPr lang="fr-FR" dirty="0"/>
          </a:p>
        </p:txBody>
      </p:sp>
      <p:sp>
        <p:nvSpPr>
          <p:cNvPr id="7" name="Espace réservé du contenu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fr-FR" dirty="0" smtClean="0"/>
          </a:p>
          <a:p>
            <a:endParaRPr lang="fr-FR" dirty="0" smtClean="0"/>
          </a:p>
          <a:p>
            <a:r>
              <a:rPr lang="fr-FR" sz="2800" dirty="0" smtClean="0"/>
              <a:t>12 résolutions soumises à l’approbation de l’assemblée générale ordinaire du   14/05/2022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6100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40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Fin de L’AG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fr-FR" dirty="0" smtClean="0"/>
          </a:p>
          <a:p>
            <a:r>
              <a:rPr lang="fr-FR" dirty="0" smtClean="0"/>
              <a:t>A vous la parole</a:t>
            </a:r>
          </a:p>
          <a:p>
            <a:r>
              <a:rPr lang="fr-FR" dirty="0" smtClean="0"/>
              <a:t>Suggestions</a:t>
            </a:r>
          </a:p>
          <a:p>
            <a:r>
              <a:rPr lang="fr-FR" dirty="0" smtClean="0"/>
              <a:t>Questions/réponses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314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r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41</a:t>
            </a:fld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Nos soutiens</a:t>
            </a:r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021" y="5603875"/>
            <a:ext cx="2176875" cy="81760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872" y="1589322"/>
            <a:ext cx="1432587" cy="153491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19"/>
          <a:stretch/>
        </p:blipFill>
        <p:spPr>
          <a:xfrm>
            <a:off x="1029741" y="5428181"/>
            <a:ext cx="1528601" cy="803001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929" y="3454068"/>
            <a:ext cx="1656138" cy="1656138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1" y="3602176"/>
            <a:ext cx="1359922" cy="1359922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894" y="5357191"/>
            <a:ext cx="1171575" cy="1261396"/>
          </a:xfrm>
          <a:prstGeom prst="rect">
            <a:avLst/>
          </a:prstGeom>
        </p:spPr>
      </p:pic>
      <p:sp>
        <p:nvSpPr>
          <p:cNvPr id="2" name="Rectangle à coins arrondis 1"/>
          <p:cNvSpPr/>
          <p:nvPr/>
        </p:nvSpPr>
        <p:spPr>
          <a:xfrm>
            <a:off x="359453" y="1758923"/>
            <a:ext cx="3694068" cy="167365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>
                <a:solidFill>
                  <a:schemeClr val="bg1"/>
                </a:solidFill>
              </a:rPr>
              <a:t>Appel à projet Région - ADEME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Aide à la décision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Avance remboursable : 50 000 €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1 € citoyen = 1 € </a:t>
            </a:r>
            <a:r>
              <a:rPr lang="fr-FR" b="1" dirty="0" smtClean="0">
                <a:solidFill>
                  <a:schemeClr val="bg1"/>
                </a:solidFill>
              </a:rPr>
              <a:t>région : </a:t>
            </a:r>
            <a:br>
              <a:rPr lang="fr-FR" b="1" dirty="0" smtClean="0">
                <a:solidFill>
                  <a:schemeClr val="bg1"/>
                </a:solidFill>
              </a:rPr>
            </a:br>
            <a:r>
              <a:rPr lang="fr-FR" b="1" dirty="0" smtClean="0">
                <a:solidFill>
                  <a:schemeClr val="bg1"/>
                </a:solidFill>
              </a:rPr>
              <a:t>100 000€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268357" y="1589322"/>
            <a:ext cx="3876260" cy="3767873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5770777" y="1624258"/>
            <a:ext cx="3267543" cy="2422448"/>
          </a:xfrm>
          <a:prstGeom prst="roundRect">
            <a:avLst/>
          </a:prstGeom>
          <a:solidFill>
            <a:srgbClr val="48962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Aureville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Ayguesvives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Donneville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Escalquens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Labège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Montbrun-Lauragais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Noueilles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Odars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Castanet-Tolosan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6457954" y="4273391"/>
            <a:ext cx="2406265" cy="544346"/>
          </a:xfrm>
          <a:prstGeom prst="roundRect">
            <a:avLst/>
          </a:prstGeom>
          <a:solidFill>
            <a:srgbClr val="48962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Communauté d’agglomération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4235713" y="1518332"/>
            <a:ext cx="4802604" cy="2609686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268" y="4553783"/>
            <a:ext cx="1648082" cy="1112853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812" y="4490319"/>
            <a:ext cx="1240568" cy="1062754"/>
          </a:xfrm>
          <a:prstGeom prst="rect">
            <a:avLst/>
          </a:prstGeom>
        </p:spPr>
      </p:pic>
      <p:sp>
        <p:nvSpPr>
          <p:cNvPr id="10" name="Rectangle à coins arrondis 9"/>
          <p:cNvSpPr/>
          <p:nvPr/>
        </p:nvSpPr>
        <p:spPr>
          <a:xfrm>
            <a:off x="6182139" y="4219313"/>
            <a:ext cx="2871416" cy="1431060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587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101998" y="4645682"/>
            <a:ext cx="4866890" cy="88537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lvl="1" algn="ctr">
              <a:lnSpc>
                <a:spcPct val="90000"/>
              </a:lnSpc>
              <a:spcBef>
                <a:spcPts val="1000"/>
              </a:spcBef>
            </a:pPr>
            <a:r>
              <a:rPr lang="fr-FR" sz="2400" b="1" dirty="0">
                <a:effectLst>
                  <a:outerShdw blurRad="50800" sx="1000" sy="1000" algn="tl" rotWithShape="0">
                    <a:prstClr val="black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36 kWc </a:t>
            </a:r>
            <a:r>
              <a:rPr lang="fr-FR" sz="2400" b="1" dirty="0" smtClean="0">
                <a:effectLst>
                  <a:outerShdw blurRad="50800" sx="1000" sy="1000" algn="tl" rotWithShape="0">
                    <a:prstClr val="black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Hangars à Espanès,</a:t>
            </a:r>
          </a:p>
          <a:p>
            <a:pPr marL="0" lvl="1" algn="ctr">
              <a:lnSpc>
                <a:spcPct val="90000"/>
              </a:lnSpc>
              <a:spcBef>
                <a:spcPts val="1000"/>
              </a:spcBef>
            </a:pPr>
            <a:r>
              <a:rPr lang="fr-FR" sz="2400" b="1" dirty="0" smtClean="0">
                <a:effectLst>
                  <a:outerShdw blurRad="50800" sx="1000" sy="1000" algn="tl" rotWithShape="0">
                    <a:prstClr val="black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Mise en service décembre 2021</a:t>
            </a:r>
            <a:endParaRPr lang="fr-FR" sz="2400" b="1" dirty="0">
              <a:effectLst>
                <a:outerShdw blurRad="50800" sx="1000" sy="1000" algn="tl" rotWithShape="0">
                  <a:prstClr val="black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4991817" y="2177732"/>
            <a:ext cx="4005685" cy="1550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lnSpc>
                <a:spcPct val="90000"/>
              </a:lnSpc>
              <a:spcBef>
                <a:spcPts val="1000"/>
              </a:spcBef>
            </a:pPr>
            <a:r>
              <a:rPr lang="fr-FR" sz="2400" b="1" dirty="0">
                <a:effectLst>
                  <a:outerShdw blurRad="50800" sx="1000" sy="1000" algn="tl" rotWithShape="0">
                    <a:prstClr val="black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9 kWc sur le centre de secours de Montgiscard</a:t>
            </a:r>
          </a:p>
          <a:p>
            <a:pPr marL="0" lvl="1" algn="ctr">
              <a:lnSpc>
                <a:spcPct val="90000"/>
              </a:lnSpc>
              <a:spcBef>
                <a:spcPts val="1000"/>
              </a:spcBef>
            </a:pPr>
            <a:r>
              <a:rPr lang="fr-FR" sz="2400" b="1" dirty="0">
                <a:effectLst>
                  <a:outerShdw blurRad="50800" sx="1000" sy="1000" algn="tl" rotWithShape="0">
                    <a:prstClr val="black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Mise en service janvier 2022</a:t>
            </a:r>
          </a:p>
        </p:txBody>
      </p:sp>
      <p:sp>
        <p:nvSpPr>
          <p:cNvPr id="15" name="Rectangle à coins arrondis 14"/>
          <p:cNvSpPr/>
          <p:nvPr/>
        </p:nvSpPr>
        <p:spPr>
          <a:xfrm>
            <a:off x="1244333" y="1253764"/>
            <a:ext cx="7731978" cy="6523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Réalisation de </a:t>
            </a:r>
            <a:r>
              <a:rPr lang="fr-FR" sz="3200" b="1" i="1" dirty="0" smtClean="0"/>
              <a:t>2 </a:t>
            </a:r>
            <a:r>
              <a:rPr lang="fr-FR" sz="3200" b="1" i="1" dirty="0"/>
              <a:t>centrales photovoltaïques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98" y="2286700"/>
            <a:ext cx="4180691" cy="207641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7334" y="3727900"/>
            <a:ext cx="2874650" cy="286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97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11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98870" y="1998920"/>
            <a:ext cx="5436385" cy="4482505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fr-FR" sz="2400" dirty="0"/>
              <a:t>Investissement 420 000 €</a:t>
            </a:r>
          </a:p>
          <a:p>
            <a:pPr>
              <a:lnSpc>
                <a:spcPct val="110000"/>
              </a:lnSpc>
            </a:pPr>
            <a:r>
              <a:rPr lang="fr-FR" sz="2400" dirty="0"/>
              <a:t>1400 m² de toitures</a:t>
            </a:r>
          </a:p>
          <a:p>
            <a:pPr>
              <a:lnSpc>
                <a:spcPct val="110000"/>
              </a:lnSpc>
            </a:pPr>
            <a:r>
              <a:rPr lang="fr-FR" sz="2400" dirty="0"/>
              <a:t>Assure la consommation moyenne de 64 foyers/an</a:t>
            </a:r>
            <a:br>
              <a:rPr lang="fr-FR" sz="2400" dirty="0"/>
            </a:br>
            <a:r>
              <a:rPr lang="fr-FR" sz="2400" dirty="0"/>
              <a:t> (source CRE : 4 679 kWh/foyer/an)</a:t>
            </a:r>
          </a:p>
          <a:p>
            <a:pPr>
              <a:lnSpc>
                <a:spcPct val="110000"/>
              </a:lnSpc>
            </a:pPr>
            <a:r>
              <a:rPr lang="fr-FR" sz="2400" dirty="0"/>
              <a:t>A noter : reste à </a:t>
            </a:r>
            <a:r>
              <a:rPr lang="fr-FR" sz="2400" dirty="0" smtClean="0"/>
              <a:t>percevoir</a:t>
            </a:r>
            <a:br>
              <a:rPr lang="fr-FR" sz="2400" dirty="0" smtClean="0"/>
            </a:br>
            <a:r>
              <a:rPr lang="fr-FR" sz="2400" dirty="0" smtClean="0"/>
              <a:t> </a:t>
            </a:r>
            <a:r>
              <a:rPr lang="fr-FR" sz="2400" dirty="0"/>
              <a:t>50 000 € de la région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407155" y="1295104"/>
            <a:ext cx="8294462" cy="5611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fr-FR" sz="3200" b="1" i="1" dirty="0">
                <a:solidFill>
                  <a:schemeClr val="bg1"/>
                </a:solidFill>
              </a:rPr>
              <a:t>Financement des </a:t>
            </a:r>
            <a:r>
              <a:rPr lang="fr-FR" sz="3200" b="1" i="1" dirty="0" smtClean="0">
                <a:solidFill>
                  <a:schemeClr val="bg1"/>
                </a:solidFill>
              </a:rPr>
              <a:t>15 </a:t>
            </a:r>
            <a:r>
              <a:rPr lang="fr-FR" sz="3200" b="1" i="1" dirty="0">
                <a:solidFill>
                  <a:schemeClr val="bg1"/>
                </a:solidFill>
              </a:rPr>
              <a:t>centrales photovoltaïques</a:t>
            </a:r>
            <a:endParaRPr lang="fr-FR" sz="3200" i="1" dirty="0">
              <a:solidFill>
                <a:schemeClr val="bg1"/>
              </a:solidFill>
            </a:endParaRPr>
          </a:p>
        </p:txBody>
      </p:sp>
      <p:graphicFrame>
        <p:nvGraphicFramePr>
          <p:cNvPr id="7" name="Graphique 6"/>
          <p:cNvGraphicFramePr/>
          <p:nvPr>
            <p:extLst>
              <p:ext uri="{D42A27DB-BD31-4B8C-83A1-F6EECF244321}">
                <p14:modId xmlns:p14="http://schemas.microsoft.com/office/powerpoint/2010/main" val="2833246723"/>
              </p:ext>
            </p:extLst>
          </p:nvPr>
        </p:nvGraphicFramePr>
        <p:xfrm>
          <a:off x="4554386" y="1667435"/>
          <a:ext cx="5853195" cy="48139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3013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3088529" y="1118707"/>
            <a:ext cx="4905101" cy="4645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dirty="0"/>
              <a:t>Actions de communication</a:t>
            </a:r>
          </a:p>
        </p:txBody>
      </p:sp>
      <p:pic>
        <p:nvPicPr>
          <p:cNvPr id="8" name="Image 7"/>
          <p:cNvPicPr/>
          <p:nvPr/>
        </p:nvPicPr>
        <p:blipFill>
          <a:blip r:embed="rId3"/>
          <a:stretch>
            <a:fillRect/>
          </a:stretch>
        </p:blipFill>
        <p:spPr>
          <a:xfrm>
            <a:off x="1555065" y="3708204"/>
            <a:ext cx="6201826" cy="2972584"/>
          </a:xfrm>
          <a:prstGeom prst="rect">
            <a:avLst/>
          </a:prstGeom>
        </p:spPr>
      </p:pic>
      <p:sp>
        <p:nvSpPr>
          <p:cNvPr id="10" name="Rectangle à coins arrondis 9"/>
          <p:cNvSpPr/>
          <p:nvPr/>
        </p:nvSpPr>
        <p:spPr>
          <a:xfrm>
            <a:off x="1148575" y="1756889"/>
            <a:ext cx="5819887" cy="177769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articles dans la presse locale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émission radio locale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Réseaux sociaux - Site web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lettres d’information </a:t>
            </a:r>
          </a:p>
        </p:txBody>
      </p:sp>
    </p:spTree>
    <p:extLst>
      <p:ext uri="{BB962C8B-B14F-4D97-AF65-F5344CB8AC3E}">
        <p14:creationId xmlns:p14="http://schemas.microsoft.com/office/powerpoint/2010/main" val="142986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53299" y="1648460"/>
            <a:ext cx="8764378" cy="232951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400" dirty="0"/>
              <a:t>• Un Web-apéro des sociétaires le 19 </a:t>
            </a:r>
            <a:r>
              <a:rPr lang="fr-FR" sz="2400" dirty="0" smtClean="0"/>
              <a:t>/03</a:t>
            </a:r>
          </a:p>
          <a:p>
            <a:pPr marL="180975" indent="-180975">
              <a:buNone/>
            </a:pPr>
            <a:r>
              <a:rPr lang="fr-FR" sz="2400" dirty="0" smtClean="0"/>
              <a:t>• </a:t>
            </a:r>
            <a:r>
              <a:rPr lang="fr-FR" sz="2400" dirty="0"/>
              <a:t>Un Ciné-débat autour du film « We the power » à Montgiscard le 25 </a:t>
            </a:r>
            <a:r>
              <a:rPr lang="fr-FR" sz="2400" dirty="0" smtClean="0"/>
              <a:t>/09</a:t>
            </a:r>
          </a:p>
          <a:p>
            <a:r>
              <a:rPr lang="fr-FR" sz="2400" dirty="0" smtClean="0"/>
              <a:t>Stand </a:t>
            </a:r>
            <a:r>
              <a:rPr lang="fr-FR" sz="2400" dirty="0"/>
              <a:t>à la journée de la nature </a:t>
            </a:r>
            <a:r>
              <a:rPr lang="fr-FR" sz="2400" dirty="0" smtClean="0"/>
              <a:t>à </a:t>
            </a:r>
            <a:r>
              <a:rPr lang="fr-FR" sz="2400" dirty="0"/>
              <a:t>Odars le 12/09 </a:t>
            </a:r>
          </a:p>
          <a:p>
            <a:r>
              <a:rPr lang="fr-FR" sz="2400" dirty="0"/>
              <a:t>Stand à la fête de la confluence à Goyrans le 19/09</a:t>
            </a:r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3427738" y="1118707"/>
            <a:ext cx="2663346" cy="4645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dirty="0"/>
              <a:t>Evènements</a:t>
            </a:r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6404" y="4043168"/>
            <a:ext cx="3965212" cy="2644711"/>
          </a:xfrm>
          <a:prstGeom prst="rect">
            <a:avLst/>
          </a:prstGeom>
        </p:spPr>
      </p:pic>
      <p:sp>
        <p:nvSpPr>
          <p:cNvPr id="10" name="Espace réservé du contenu 3"/>
          <p:cNvSpPr txBox="1">
            <a:spLocks/>
          </p:cNvSpPr>
          <p:nvPr/>
        </p:nvSpPr>
        <p:spPr>
          <a:xfrm>
            <a:off x="153299" y="4616110"/>
            <a:ext cx="4433777" cy="1413225"/>
          </a:xfrm>
          <a:prstGeom prst="roundRect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400" dirty="0" smtClean="0"/>
              <a:t>Les stands étaient doublés d’un atelier fabrication de fours solaires</a:t>
            </a: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3865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63506"/>
          </a:xfrm>
        </p:spPr>
        <p:txBody>
          <a:bodyPr>
            <a:normAutofit fontScale="77500" lnSpcReduction="20000"/>
          </a:bodyPr>
          <a:lstStyle/>
          <a:p>
            <a:r>
              <a:rPr lang="fr-FR" dirty="0" smtClean="0"/>
              <a:t>ICEA adhérente à ECLR, Energie Partagée </a:t>
            </a:r>
            <a:br>
              <a:rPr lang="fr-FR" dirty="0" smtClean="0"/>
            </a:br>
            <a:endParaRPr lang="fr-FR" dirty="0" smtClean="0"/>
          </a:p>
          <a:p>
            <a:pPr lvl="1"/>
            <a:r>
              <a:rPr lang="fr-FR" dirty="0" smtClean="0"/>
              <a:t>Participation active aux </a:t>
            </a:r>
            <a:r>
              <a:rPr lang="fr-FR" dirty="0" err="1" smtClean="0"/>
              <a:t>web’enr</a:t>
            </a:r>
            <a:r>
              <a:rPr lang="fr-FR" dirty="0" smtClean="0"/>
              <a:t>  et aux listes de </a:t>
            </a:r>
            <a:r>
              <a:rPr lang="fr-FR" dirty="0" smtClean="0"/>
              <a:t>discussions </a:t>
            </a:r>
            <a:r>
              <a:rPr lang="fr-FR" dirty="0" smtClean="0"/>
              <a:t>d’Energie Partagée</a:t>
            </a:r>
            <a:br>
              <a:rPr lang="fr-FR" dirty="0" smtClean="0"/>
            </a:br>
            <a:endParaRPr lang="fr-FR" dirty="0" smtClean="0"/>
          </a:p>
          <a:p>
            <a:pPr lvl="1"/>
            <a:r>
              <a:rPr lang="fr-FR" dirty="0" smtClean="0"/>
              <a:t>Participation à la journée de réflexion "Stratégie" organisée par ECLR le mercredi 15 décembre</a:t>
            </a:r>
          </a:p>
          <a:p>
            <a:pPr lvl="1"/>
            <a:endParaRPr lang="fr-FR" dirty="0" smtClean="0"/>
          </a:p>
          <a:p>
            <a:pPr lvl="1"/>
            <a:r>
              <a:rPr lang="fr-FR" dirty="0" smtClean="0"/>
              <a:t>Présente au conseil d’administration d’ECLR</a:t>
            </a:r>
          </a:p>
          <a:p>
            <a:pPr lvl="1"/>
            <a:endParaRPr lang="fr-FR" dirty="0" smtClean="0"/>
          </a:p>
          <a:p>
            <a:pPr lvl="1"/>
            <a:r>
              <a:rPr lang="fr-FR" dirty="0" smtClean="0"/>
              <a:t>Participation active aux échanges entre coopératives voisines : </a:t>
            </a:r>
            <a:r>
              <a:rPr lang="fr-FR" dirty="0" err="1" smtClean="0"/>
              <a:t>Ecla’enr</a:t>
            </a:r>
            <a:r>
              <a:rPr lang="fr-FR" dirty="0" smtClean="0"/>
              <a:t>, </a:t>
            </a:r>
            <a:r>
              <a:rPr lang="fr-FR" dirty="0" err="1" smtClean="0"/>
              <a:t>Enercit</a:t>
            </a:r>
            <a:r>
              <a:rPr lang="fr-FR" dirty="0" smtClean="0"/>
              <a:t>, Citoy’enr, Coop de So….</a:t>
            </a:r>
          </a:p>
          <a:p>
            <a:pPr lvl="1"/>
            <a:endParaRPr lang="fr-FR" dirty="0" smtClean="0"/>
          </a:p>
          <a:p>
            <a:pPr lvl="1"/>
            <a:endParaRPr lang="fr-FR" dirty="0" smtClean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22" y="5846773"/>
            <a:ext cx="1599244" cy="90090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0853" y="5478334"/>
            <a:ext cx="1171482" cy="1261296"/>
          </a:xfrm>
          <a:prstGeom prst="rect">
            <a:avLst/>
          </a:prstGeom>
        </p:spPr>
      </p:pic>
      <p:sp>
        <p:nvSpPr>
          <p:cNvPr id="8" name="Rectangle à coins arrondis 7"/>
          <p:cNvSpPr/>
          <p:nvPr/>
        </p:nvSpPr>
        <p:spPr>
          <a:xfrm>
            <a:off x="3716509" y="1061148"/>
            <a:ext cx="1719448" cy="4431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dirty="0"/>
              <a:t>Réseaux</a:t>
            </a:r>
          </a:p>
        </p:txBody>
      </p:sp>
    </p:spTree>
    <p:extLst>
      <p:ext uri="{BB962C8B-B14F-4D97-AF65-F5344CB8AC3E}">
        <p14:creationId xmlns:p14="http://schemas.microsoft.com/office/powerpoint/2010/main" val="4148076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8" id="{E6D6E141-180F-4B0C-A8DB-E86032FED08E}" vid="{ED1B2CBA-B241-4B09-81B2-3193B334C6F0}"/>
    </a:ext>
  </a:ext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8" id="{E6D6E141-180F-4B0C-A8DB-E86032FED08E}" vid="{2FA33996-8FF3-41E7-9FC1-AFE84CD49886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ICEA</Template>
  <TotalTime>11132</TotalTime>
  <Words>1660</Words>
  <Application>Microsoft Office PowerPoint</Application>
  <PresentationFormat>Affichage à l'écran (4:3)</PresentationFormat>
  <Paragraphs>451</Paragraphs>
  <Slides>41</Slides>
  <Notes>32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41</vt:i4>
      </vt:variant>
    </vt:vector>
  </HeadingPairs>
  <TitlesOfParts>
    <vt:vector size="49" baseType="lpstr">
      <vt:lpstr>Arial</vt:lpstr>
      <vt:lpstr>Arial Black</vt:lpstr>
      <vt:lpstr>Calibri</vt:lpstr>
      <vt:lpstr>Calibri Light</vt:lpstr>
      <vt:lpstr>Eras Bold ITC</vt:lpstr>
      <vt:lpstr>Times New Roman</vt:lpstr>
      <vt:lpstr>Thème Office</vt:lpstr>
      <vt:lpstr>Conception personnalisée</vt:lpstr>
      <vt:lpstr>Présentation PowerPoint</vt:lpstr>
      <vt:lpstr>Assemblée générale ordinaire du 14 mai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Assemblée génerale du 15 juin 2019</dc:title>
  <dc:creator>Jean-Paul Gardette</dc:creator>
  <cp:lastModifiedBy>Jean-Paul Gardette</cp:lastModifiedBy>
  <cp:revision>266</cp:revision>
  <cp:lastPrinted>2022-05-03T13:03:04Z</cp:lastPrinted>
  <dcterms:created xsi:type="dcterms:W3CDTF">2019-06-05T16:41:57Z</dcterms:created>
  <dcterms:modified xsi:type="dcterms:W3CDTF">2022-05-03T13:03:11Z</dcterms:modified>
</cp:coreProperties>
</file>