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Override2.xml" ContentType="application/vnd.openxmlformats-officedocument.themeOverrid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  <p:sldMasterId id="2147483672" r:id="rId3"/>
    <p:sldMasterId id="2147483679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9" r:id="rId15"/>
    <p:sldId id="270" r:id="rId16"/>
    <p:sldId id="266" r:id="rId17"/>
    <p:sldId id="268" r:id="rId18"/>
    <p:sldId id="271" r:id="rId19"/>
    <p:sldId id="272" r:id="rId20"/>
    <p:sldId id="267" r:id="rId21"/>
    <p:sldId id="273" r:id="rId2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3" d="100"/>
          <a:sy n="113" d="100"/>
        </p:scale>
        <p:origin x="151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4382"/>
            <a:ext cx="7772400" cy="715581"/>
          </a:xfrm>
          <a:noFill/>
        </p:spPr>
        <p:txBody>
          <a:bodyPr anchor="b"/>
          <a:lstStyle>
            <a:lvl1pPr algn="ctr">
              <a:defRPr sz="4500">
                <a:solidFill>
                  <a:srgbClr val="48962B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44EEA240-999A-E3AF-B5AB-6D9FF44C6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="" id="{11AE80E4-578A-A638-C922-EACE9047A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3546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0050" y="6382078"/>
            <a:ext cx="2057400" cy="365125"/>
          </a:xfrm>
          <a:prstGeom prst="rect">
            <a:avLst/>
          </a:prstGeom>
        </p:spPr>
        <p:txBody>
          <a:bodyPr/>
          <a:lstStyle>
            <a:lvl1pPr marL="0" algn="l" defTabSz="685800" rtl="0" eaLnBrk="1" latinLnBrk="0" hangingPunct="1">
              <a:defRPr lang="fr-FR" sz="750" b="0" kern="1200" smtClean="0">
                <a:solidFill>
                  <a:srgbClr val="1F682E"/>
                </a:solidFill>
                <a:latin typeface="+mj-lt"/>
                <a:ea typeface="+mn-ea"/>
                <a:cs typeface="+mn-cs"/>
              </a:defRPr>
            </a:lvl1pPr>
          </a:lstStyle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6436" y="6382078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r>
              <a:rPr lang="fr-FR"/>
              <a:t>Assemblé Générale Ordinaire 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4935" y="6345833"/>
            <a:ext cx="2057400" cy="365125"/>
          </a:xfr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fld id="{6536863A-4FFF-4C79-B4CB-6270E223E40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24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158" y="141657"/>
            <a:ext cx="1487427" cy="1008890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xmlns="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2700" b="1">
                <a:solidFill>
                  <a:srgbClr val="1F682E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34093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4382"/>
            <a:ext cx="7772400" cy="715581"/>
          </a:xfrm>
          <a:noFill/>
        </p:spPr>
        <p:txBody>
          <a:bodyPr anchor="b"/>
          <a:lstStyle>
            <a:lvl1pPr algn="ctr">
              <a:defRPr sz="4500">
                <a:solidFill>
                  <a:srgbClr val="48962B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44EEA240-999A-E3AF-B5AB-6D9FF44C6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="" id="{11AE80E4-578A-A638-C922-EACE9047A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61588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50CFFD75-C70E-2743-22AD-9A31CD74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01D3E1CE-510E-3F48-2E0A-24A3D79833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xmlns="" id="{A6777D94-81EA-AB8F-0E33-598482FF22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2655522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BECFDA4-7E75-E190-655B-2C9FB9481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9DD2C0B2-B034-6084-90F4-52D6EB1C7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7C78D79D-8C10-1893-9A67-C062BECCC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B42BC972-4309-EB12-7A53-B455D9F90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1B6BD6D3-566A-3E94-AB73-9947A1125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E1E54445-CC58-5FEC-FAC1-4ECB4CE28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25141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334531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351426" y="261258"/>
            <a:ext cx="7135225" cy="522514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l">
              <a:buNone/>
              <a:defRPr b="1" i="0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342900" indent="0" algn="ctr">
              <a:buNone/>
              <a:defRPr b="1" cap="all" baseline="0"/>
            </a:lvl2pPr>
            <a:lvl3pPr marL="685800" indent="0" algn="ctr">
              <a:buNone/>
              <a:defRPr b="1" cap="all" baseline="0"/>
            </a:lvl3pPr>
            <a:lvl4pPr marL="1028700" indent="0" algn="ctr">
              <a:buNone/>
              <a:defRPr b="1" cap="all" baseline="0"/>
            </a:lvl4pPr>
            <a:lvl5pPr marL="1371600" indent="0" algn="ctr">
              <a:buNone/>
              <a:defRPr b="1" cap="all" baseline="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392" y="18070"/>
            <a:ext cx="1487427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846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0050" y="6382078"/>
            <a:ext cx="2057400" cy="365125"/>
          </a:xfrm>
          <a:prstGeom prst="rect">
            <a:avLst/>
          </a:prstGeom>
        </p:spPr>
        <p:txBody>
          <a:bodyPr/>
          <a:lstStyle>
            <a:lvl1pPr marL="0" algn="l" defTabSz="685800" rtl="0" eaLnBrk="1" latinLnBrk="0" hangingPunct="1">
              <a:defRPr lang="fr-FR" sz="750" b="0" kern="1200" smtClean="0">
                <a:solidFill>
                  <a:srgbClr val="1F682E"/>
                </a:solidFill>
                <a:latin typeface="+mj-lt"/>
                <a:ea typeface="+mn-ea"/>
                <a:cs typeface="+mn-cs"/>
              </a:defRPr>
            </a:lvl1pPr>
          </a:lstStyle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6436" y="6382078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r>
              <a:rPr lang="fr-FR"/>
              <a:t>Assemblé Générale Ordinaire 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4935" y="6345833"/>
            <a:ext cx="2057400" cy="365125"/>
          </a:xfr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fld id="{6536863A-4FFF-4C79-B4CB-6270E223E40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24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158" y="141657"/>
            <a:ext cx="1487427" cy="1008890"/>
          </a:xfrm>
          <a:prstGeom prst="rect">
            <a:avLst/>
          </a:prstGeom>
        </p:spPr>
      </p:pic>
      <p:sp>
        <p:nvSpPr>
          <p:cNvPr id="7" name="Titre 6">
            <a:extLst>
              <a:ext uri="{FF2B5EF4-FFF2-40B4-BE49-F238E27FC236}">
                <a16:creationId xmlns:a16="http://schemas.microsoft.com/office/drawing/2014/main" xmlns="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2700" b="1">
                <a:solidFill>
                  <a:srgbClr val="1F682E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50282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AF9FB40-9958-ACE7-F603-88A2B8E4FF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9E6D8145-A1ED-1A23-EDF0-263936DF9A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E22597F6-4BA4-9E70-E24E-7BCCE2593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19/10/2022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AE482AF2-5C7C-2E78-22EA-FB3483659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6B7585CD-82E9-BCCD-212A-05CBD5819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25854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B5CA7B09-9746-5A9D-2D48-0B34BDD0A9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9B0287E5-B5D5-42DE-15EB-0D8D315052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32699722-5EE1-FA39-8C24-441AAB05D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19/10/2022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7FE44B1B-29FA-E307-8028-0DB48685B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74778B9E-C32D-BE58-AE15-2507E3507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09443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D9A0A9E6-71C5-C70D-E6EF-4BC186E10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B0A748E9-C5C1-29EA-C737-FC95C32132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8E218139-0A53-0219-5923-C27D73C34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19/10/2022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63B24799-4159-AAAF-69D8-BB2C587E1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E0624E9D-54AC-166F-6489-0E8CAE890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6859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50CFFD75-C70E-2743-22AD-9A31CD74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01D3E1CE-510E-3F48-2E0A-24A3D79833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4330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xmlns="" id="{A6777D94-81EA-AB8F-0E33-598482FF22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42198246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57125BD5-A701-7DCC-CF3F-10791602A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7"/>
            <a:ext cx="78867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65CC5424-613C-1A76-07D0-5BD440D98A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3816214D-6A68-6E84-FFC5-ABBC942763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xmlns="" id="{C93BE6CD-76C5-1876-8BB2-F5AA6297C4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xmlns="" id="{B2BF9BCC-4B60-778E-7D09-40022450A4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xmlns="" id="{9ED9CCA6-3F83-6897-3561-C3B043C91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19/10/2022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xmlns="" id="{2C3D1EF3-C554-047E-290E-A8ABA623B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4773A05B-7287-D900-3101-E58B85809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53444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3B559316-5FD5-B8ED-6915-9F895D043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xmlns="" id="{21DF4003-868A-96C1-D41D-43BC0597A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19/10/2022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xmlns="" id="{76C03943-8A51-5288-4F58-DA4EF75DA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xmlns="" id="{BF5BB68B-DB85-C599-B385-803663390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78766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xmlns="" id="{4CA3552C-020B-9D1E-F0F9-837805E2B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19/10/2022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xmlns="" id="{ABB3BE63-B308-BE24-1096-279EC8FE5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xmlns="" id="{BF62B101-4572-5B13-AB8C-07FE668CB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95871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AD2FBECC-313F-D5F8-3EE0-4EDF2FDF32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1DA9F3D0-A880-A577-46DC-20E9D4629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48F6629D-E44F-D29C-5A68-2C71128758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85FDAE8A-10B0-5F5B-4BA4-E3E016D81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19/10/2022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1A9F3390-3714-5A76-5F5A-C80E12E88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1BA7572C-8878-25E1-C010-CA6F1A1FD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41215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8809CDA0-3000-6C03-A192-28C08607B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xmlns="" id="{771C5F95-1BA6-596E-5BA4-59AA0B27E1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642A5849-1AF0-D24B-01C7-E1DDC92FC1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8C8026BC-77B7-C769-E9C5-4BF6C0F6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19/10/2022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167C895D-3F03-186E-354C-66AA0B296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81E00F7F-27A9-AA02-6B4E-5B0535D66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44549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C91DCB7-0185-E5A9-1D83-EB35AB90D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50E085ED-B9F5-4E02-67CC-B3CB2DA3F2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55D9C55D-BB55-E4A3-E0FE-CF07B2A3E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19/10/2022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9D4340F9-B151-F188-6E76-66C77FD80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7461A722-57B5-6099-482B-90AF204F4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35054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xmlns="" id="{F9065C36-7BF9-85F3-8163-9A6A0487C7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xmlns="" id="{40603C24-597D-9EB3-60B5-3ECFE5DAC4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762625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37869786-41CD-3381-C2CF-7B318A55A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7392C-47A9-8740-B84C-BC4DA022A01F}" type="datetimeFigureOut">
              <a:rPr lang="fr-FR" smtClean="0"/>
              <a:t>19/10/2022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93763AFA-B1F1-9CBB-34B7-B8BE31F8F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AA028427-DA22-D0F7-9155-6A33F1141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234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fld id="{3B335852-96EE-42A8-B04B-B17614D22D1D}" type="datetimeFigureOut">
              <a:rPr lang="fr-FR" smtClean="0"/>
              <a:t>19/10/2022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1171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0050" y="6382078"/>
            <a:ext cx="2057400" cy="365125"/>
          </a:xfrm>
          <a:prstGeom prst="rect">
            <a:avLst/>
          </a:prstGeom>
        </p:spPr>
        <p:txBody>
          <a:bodyPr/>
          <a:lstStyle>
            <a:lvl1pPr marL="0" algn="l" defTabSz="685800" rtl="0" eaLnBrk="1" latinLnBrk="0" hangingPunct="1">
              <a:defRPr lang="fr-FR" sz="750" b="0" kern="1200" smtClean="0">
                <a:solidFill>
                  <a:srgbClr val="1F682E"/>
                </a:solidFill>
                <a:latin typeface="+mj-lt"/>
                <a:ea typeface="+mn-ea"/>
                <a:cs typeface="+mn-cs"/>
              </a:defRPr>
            </a:lvl1pPr>
          </a:lstStyle>
          <a:p>
            <a:fld id="{3B335852-96EE-42A8-B04B-B17614D22D1D}" type="datetimeFigureOut">
              <a:rPr lang="fr-FR" smtClean="0"/>
              <a:t>19/10/2022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16436" y="6382078"/>
            <a:ext cx="3086100" cy="365125"/>
          </a:xfrm>
          <a:prstGeom prst="rect">
            <a:avLst/>
          </a:prstGeom>
        </p:spPr>
        <p:txBody>
          <a:bodyPr/>
          <a:lstStyle>
            <a:lvl1pPr marL="0" algn="ctr" defTabSz="685800" rtl="0" eaLnBrk="1" latinLnBrk="0" hangingPunct="1">
              <a:defRPr lang="fr-FR" sz="900" kern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4935" y="6345833"/>
            <a:ext cx="2057400" cy="365125"/>
          </a:xfrm>
        </p:spPr>
        <p:txBody>
          <a:bodyPr/>
          <a:lstStyle>
            <a:lvl1pPr>
              <a:defRPr sz="750" b="0">
                <a:solidFill>
                  <a:srgbClr val="1F682E"/>
                </a:solidFill>
                <a:latin typeface="+mj-lt"/>
              </a:defRPr>
            </a:lvl1pPr>
          </a:lstStyle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ect">
            <a:avLst/>
          </a:prstGeom>
          <a:solidFill>
            <a:srgbClr val="EEF3F7"/>
          </a:solidFill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24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1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xmlns="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2700" b="1">
                <a:solidFill>
                  <a:srgbClr val="1F682E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40988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4382"/>
            <a:ext cx="7772400" cy="715581"/>
          </a:xfrm>
          <a:noFill/>
        </p:spPr>
        <p:txBody>
          <a:bodyPr anchor="b"/>
          <a:lstStyle>
            <a:lvl1pPr algn="ctr">
              <a:defRPr sz="4500">
                <a:solidFill>
                  <a:srgbClr val="48962B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xmlns="" id="{44EEA240-999A-E3AF-B5AB-6D9FF44C64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xmlns="" id="{11AE80E4-578A-A638-C922-EACE9047A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783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xmlns="" id="{50CFFD75-C70E-2743-22AD-9A31CD74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01D3E1CE-510E-3F48-2E0A-24A3D79833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xmlns="" id="{A6777D94-81EA-AB8F-0E33-598482FF22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002955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9BECFDA4-7E75-E190-655B-2C9FB9481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xmlns="" id="{9DD2C0B2-B034-6084-90F4-52D6EB1C7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xmlns="" id="{7C78D79D-8C10-1893-9A67-C062BECCC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xmlns="" id="{B42BC972-4309-EB12-7A53-B455D9F90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xmlns="" id="{1B6BD6D3-566A-3E94-AB73-9947A1125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xmlns="" id="{E1E54445-CC58-5FEC-FAC1-4ECB4CE28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896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71452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fr-FR"/>
              <a:t>Assemblé Générale Ordinaire </a:t>
            </a:r>
            <a:br>
              <a:rPr lang="fr-FR"/>
            </a:br>
            <a:r>
              <a:rPr lang="fr-FR"/>
              <a:t>14/05/2022 - Belberaud</a:t>
            </a:r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351426" y="261258"/>
            <a:ext cx="7135225" cy="522514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l">
              <a:buNone/>
              <a:defRPr b="1" i="0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342900" indent="0" algn="ctr">
              <a:buNone/>
              <a:defRPr b="1" cap="all" baseline="0"/>
            </a:lvl2pPr>
            <a:lvl3pPr marL="685800" indent="0" algn="ctr">
              <a:buNone/>
              <a:defRPr b="1" cap="all" baseline="0"/>
            </a:lvl3pPr>
            <a:lvl4pPr marL="1028700" indent="0" algn="ctr">
              <a:buNone/>
              <a:defRPr b="1" cap="all" baseline="0"/>
            </a:lvl4pPr>
            <a:lvl5pPr marL="1371600" indent="0" algn="ctr">
              <a:buNone/>
              <a:defRPr b="1" cap="all" baseline="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392" y="18070"/>
            <a:ext cx="1487427" cy="100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160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7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13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B96FA9D1-2BB3-EA5E-2631-532604D1E3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013023" y="5638967"/>
            <a:ext cx="11358512" cy="7520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589674"/>
            <a:ext cx="7886700" cy="4247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1806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49747" y="6356353"/>
            <a:ext cx="2244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50C11-88CB-47E7-B06C-3C6300DA6E60}" type="slidenum">
              <a:rPr lang="fr-FR" smtClean="0"/>
              <a:t>‹N°›</a:t>
            </a:fld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F17C3285-1B82-DA62-7EFB-B794B29D2E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82" y="6015003"/>
            <a:ext cx="1108796" cy="75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978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F682E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48962B"/>
        </a:buClr>
        <a:buSzPct val="120000"/>
        <a:buFont typeface="Police système Courant"/>
        <a:buChar char="‣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B96FA9D1-2BB3-EA5E-2631-532604D1E3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013023" y="5638967"/>
            <a:ext cx="11358512" cy="7520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807495"/>
            <a:ext cx="7886700" cy="4247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1806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F17C3285-1B82-DA62-7EFB-B794B29D2E3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82" y="6015003"/>
            <a:ext cx="1108796" cy="75207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xmlns="" id="{9A98DCB3-3DAB-8385-4DD8-3F7AF905AA3F}"/>
              </a:ext>
            </a:extLst>
          </p:cNvPr>
          <p:cNvSpPr txBox="1"/>
          <p:nvPr/>
        </p:nvSpPr>
        <p:spPr>
          <a:xfrm>
            <a:off x="863601" y="199197"/>
            <a:ext cx="74168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fr-FR" sz="2400" b="1" kern="1200" dirty="0">
                <a:solidFill>
                  <a:srgbClr val="1F682E"/>
                </a:solidFill>
                <a:latin typeface="+mj-lt"/>
                <a:ea typeface="+mj-ea"/>
                <a:cs typeface="+mj-cs"/>
              </a:rPr>
              <a:t>RAPPORT DE GESTION ET D’ACTIVITÉ</a:t>
            </a:r>
          </a:p>
        </p:txBody>
      </p:sp>
    </p:spTree>
    <p:extLst>
      <p:ext uri="{BB962C8B-B14F-4D97-AF65-F5344CB8AC3E}">
        <p14:creationId xmlns:p14="http://schemas.microsoft.com/office/powerpoint/2010/main" val="3682561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</p:sldLayoutIdLst>
  <p:hf hd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48962B"/>
        </a:buClr>
        <a:buSzPct val="120000"/>
        <a:buFont typeface="Police système Courant"/>
        <a:buChar char="‣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B96FA9D1-2BB3-EA5E-2631-532604D1E3C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013023" y="5638967"/>
            <a:ext cx="11358512" cy="7520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807495"/>
            <a:ext cx="7886700" cy="42473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1806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/>
              <a:t>Assemblé Générale Ordinaire</a:t>
            </a:r>
          </a:p>
          <a:p>
            <a:r>
              <a:rPr lang="fr-FR" dirty="0"/>
              <a:t>14/05/2022 - Belberaud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xmlns="" id="{F17C3285-1B82-DA62-7EFB-B794B29D2E3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82" y="6015003"/>
            <a:ext cx="1108796" cy="75207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xmlns="" id="{9A98DCB3-3DAB-8385-4DD8-3F7AF905AA3F}"/>
              </a:ext>
            </a:extLst>
          </p:cNvPr>
          <p:cNvSpPr txBox="1"/>
          <p:nvPr/>
        </p:nvSpPr>
        <p:spPr>
          <a:xfrm>
            <a:off x="863601" y="199197"/>
            <a:ext cx="74168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fr-FR" sz="2400" b="1" kern="1200" dirty="0">
                <a:solidFill>
                  <a:srgbClr val="1F682E"/>
                </a:solidFill>
                <a:latin typeface="+mj-lt"/>
                <a:ea typeface="+mj-ea"/>
                <a:cs typeface="+mj-cs"/>
              </a:rPr>
              <a:t>AFFILIATION DE COLLECTIFS</a:t>
            </a:r>
          </a:p>
        </p:txBody>
      </p:sp>
    </p:spTree>
    <p:extLst>
      <p:ext uri="{BB962C8B-B14F-4D97-AF65-F5344CB8AC3E}">
        <p14:creationId xmlns:p14="http://schemas.microsoft.com/office/powerpoint/2010/main" val="215899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</p:sldLayoutIdLst>
  <p:hf hd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48962B"/>
        </a:buClr>
        <a:buSzPct val="120000"/>
        <a:buFont typeface="Police système Courant"/>
        <a:buChar char="‣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48962B"/>
        </a:buClr>
        <a:buSzPct val="120000"/>
        <a:buFont typeface="Police système Courant"/>
        <a:buChar char="‣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xmlns="" id="{931CAB90-9597-42DF-30A4-A73A6749A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xmlns="" id="{1AC8582D-C60F-CFE8-499E-EDEF1D0A94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xmlns="" id="{76443DC4-A835-8B7B-1FD7-CCD4BD0228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7392C-47A9-8740-B84C-BC4DA022A01F}" type="datetimeFigureOut">
              <a:rPr lang="fr-FR" smtClean="0"/>
              <a:t>19/10/2022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xmlns="" id="{EE32560D-2795-938B-F356-606102BC71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xmlns="" id="{1136C0D2-D3C3-97B3-F95C-0B1FBAD0D2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8BDB8-20AD-244C-BB27-CBFE96B2AF9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6395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www.les-energies-renouvelables.eu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www.autoconsommer.com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re.jrc.ec.europa.eu/pvg_tools/fr/tools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geoportail.gouv.fr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google.fr/map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L’autoconsommation individuelle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Production d’électricité avec des panneaux photovoltaïques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13043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La puissance maximum installable = </a:t>
            </a:r>
          </a:p>
          <a:p>
            <a:pPr marL="0" indent="0">
              <a:buNone/>
            </a:pPr>
            <a:r>
              <a:rPr lang="fr-FR" dirty="0"/>
              <a:t>	</a:t>
            </a:r>
            <a:r>
              <a:rPr lang="fr-FR" dirty="0" smtClean="0"/>
              <a:t>		</a:t>
            </a:r>
            <a:r>
              <a:rPr lang="fr-FR" u="sng" dirty="0" smtClean="0"/>
              <a:t>surface disponible * puissance d’un panneau</a:t>
            </a:r>
          </a:p>
          <a:p>
            <a:pPr marL="1371600" lvl="4" indent="0">
              <a:buNone/>
            </a:pPr>
            <a:r>
              <a:rPr lang="fr-FR" sz="2100" dirty="0" smtClean="0"/>
              <a:t>			surface </a:t>
            </a:r>
            <a:r>
              <a:rPr lang="fr-FR" sz="2100" dirty="0"/>
              <a:t>d’un panneau</a:t>
            </a:r>
            <a:endParaRPr lang="fr-FR" sz="21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Puissance crête maximum installable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2201333" y="2994676"/>
            <a:ext cx="4470400" cy="15578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Exemple :</a:t>
            </a:r>
          </a:p>
          <a:p>
            <a:pPr algn="ctr"/>
            <a:r>
              <a:rPr lang="fr-FR" dirty="0" smtClean="0"/>
              <a:t>	</a:t>
            </a:r>
            <a:r>
              <a:rPr lang="fr-FR" u="sng" dirty="0" smtClean="0"/>
              <a:t>24 m²*400 </a:t>
            </a:r>
            <a:r>
              <a:rPr lang="fr-FR" u="sng" dirty="0" err="1" smtClean="0"/>
              <a:t>Wc</a:t>
            </a:r>
            <a:r>
              <a:rPr lang="fr-FR" u="sng" dirty="0" smtClean="0"/>
              <a:t> </a:t>
            </a:r>
            <a:r>
              <a:rPr lang="fr-FR" dirty="0" smtClean="0"/>
              <a:t>= 4 800Wc</a:t>
            </a:r>
          </a:p>
          <a:p>
            <a:pPr algn="ctr"/>
            <a:r>
              <a:rPr lang="fr-FR" dirty="0" smtClean="0"/>
              <a:t>2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744133" y="5071534"/>
            <a:ext cx="5892800" cy="5757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Attention la puissance maximale installable n’est pas forcément la puissance qui sera choisie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91853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58258" y="988466"/>
            <a:ext cx="8430683" cy="4881067"/>
          </a:xfrm>
        </p:spPr>
        <p:txBody>
          <a:bodyPr/>
          <a:lstStyle/>
          <a:p>
            <a:r>
              <a:rPr lang="fr-FR" dirty="0" smtClean="0"/>
              <a:t>Installation de 6 kWc à Donneville – Orientation sud-ouest - Inclinaison 18° 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 de courbes de production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3600" y="1523804"/>
            <a:ext cx="3723479" cy="417457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258" y="1523804"/>
            <a:ext cx="3667014" cy="4174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8586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 de courbes de production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566" y="1972178"/>
            <a:ext cx="4732867" cy="3830664"/>
          </a:xfrm>
          <a:prstGeom prst="rect">
            <a:avLst/>
          </a:prstGeom>
        </p:spPr>
      </p:pic>
      <p:sp>
        <p:nvSpPr>
          <p:cNvPr id="8" name="Espace réservé du contenu 1"/>
          <p:cNvSpPr>
            <a:spLocks noGrp="1"/>
          </p:cNvSpPr>
          <p:nvPr>
            <p:ph idx="1"/>
          </p:nvPr>
        </p:nvSpPr>
        <p:spPr>
          <a:xfrm>
            <a:off x="458258" y="988466"/>
            <a:ext cx="8430683" cy="4881067"/>
          </a:xfrm>
        </p:spPr>
        <p:txBody>
          <a:bodyPr/>
          <a:lstStyle/>
          <a:p>
            <a:r>
              <a:rPr lang="fr-FR" dirty="0" smtClean="0"/>
              <a:t>Installation de 6 kWc à Donneville – Orientation sud-ouest - Inclinaison 18°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0198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100667"/>
            <a:ext cx="3816350" cy="4868736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Quelle puissance installer ?</a:t>
            </a:r>
            <a:endParaRPr lang="fr-FR" dirty="0"/>
          </a:p>
        </p:txBody>
      </p:sp>
      <p:grpSp>
        <p:nvGrpSpPr>
          <p:cNvPr id="20" name="Groupe 19"/>
          <p:cNvGrpSpPr/>
          <p:nvPr/>
        </p:nvGrpSpPr>
        <p:grpSpPr>
          <a:xfrm>
            <a:off x="858951" y="2608772"/>
            <a:ext cx="7920567" cy="3446892"/>
            <a:chOff x="867833" y="2608772"/>
            <a:chExt cx="7920567" cy="3446892"/>
          </a:xfrm>
        </p:grpSpPr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83191" y="2608772"/>
              <a:ext cx="3776663" cy="3446892"/>
            </a:xfrm>
            <a:prstGeom prst="rect">
              <a:avLst/>
            </a:prstGeom>
          </p:spPr>
        </p:pic>
        <p:cxnSp>
          <p:nvCxnSpPr>
            <p:cNvPr id="7" name="Connecteur droit 6"/>
            <p:cNvCxnSpPr/>
            <p:nvPr/>
          </p:nvCxnSpPr>
          <p:spPr>
            <a:xfrm>
              <a:off x="867833" y="5673719"/>
              <a:ext cx="3892021" cy="7943"/>
            </a:xfrm>
            <a:prstGeom prst="line">
              <a:avLst/>
            </a:prstGeom>
            <a:ln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Rectangle à coins arrondis 8"/>
            <p:cNvSpPr/>
            <p:nvPr/>
          </p:nvSpPr>
          <p:spPr>
            <a:xfrm>
              <a:off x="4781021" y="5597460"/>
              <a:ext cx="4007379" cy="253212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Talon = consommation permanente</a:t>
              </a:r>
              <a:endParaRPr lang="fr-FR" dirty="0"/>
            </a:p>
          </p:txBody>
        </p:sp>
        <p:cxnSp>
          <p:nvCxnSpPr>
            <p:cNvPr id="12" name="Connecteur droit avec flèche 11"/>
            <p:cNvCxnSpPr/>
            <p:nvPr/>
          </p:nvCxnSpPr>
          <p:spPr>
            <a:xfrm flipV="1">
              <a:off x="2436284" y="5528132"/>
              <a:ext cx="2334154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à coins arrondis 15"/>
            <p:cNvSpPr/>
            <p:nvPr/>
          </p:nvSpPr>
          <p:spPr>
            <a:xfrm>
              <a:off x="4781021" y="5292729"/>
              <a:ext cx="4007379" cy="26080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/>
                <a:t>Consommation permanente en journée</a:t>
              </a:r>
              <a:endParaRPr lang="fr-FR" dirty="0"/>
            </a:p>
          </p:txBody>
        </p:sp>
      </p:grpSp>
      <p:pic>
        <p:nvPicPr>
          <p:cNvPr id="18" name="Imag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1556" y="1058150"/>
            <a:ext cx="4399420" cy="1849933"/>
          </a:xfrm>
          <a:prstGeom prst="rect">
            <a:avLst/>
          </a:prstGeom>
        </p:spPr>
      </p:pic>
      <p:sp>
        <p:nvSpPr>
          <p:cNvPr id="19" name="Rectangle à coins arrondis 18"/>
          <p:cNvSpPr/>
          <p:nvPr/>
        </p:nvSpPr>
        <p:spPr>
          <a:xfrm>
            <a:off x="4750972" y="3470085"/>
            <a:ext cx="4125912" cy="12951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 chauffage électrique ne doit pas être pris en compte ce qui conduirait à un surdimensionnement de l’installation :</a:t>
            </a:r>
          </a:p>
          <a:p>
            <a:pPr algn="ctr"/>
            <a:r>
              <a:rPr lang="fr-FR" sz="1600" i="1" dirty="0" smtClean="0"/>
              <a:t>Consommation élevée quand les panneaux produisent le moins</a:t>
            </a:r>
            <a:endParaRPr lang="fr-FR" sz="1600" i="1" dirty="0"/>
          </a:p>
        </p:txBody>
      </p:sp>
      <p:sp>
        <p:nvSpPr>
          <p:cNvPr id="21" name="Rectangle à coins arrondis 20"/>
          <p:cNvSpPr/>
          <p:nvPr/>
        </p:nvSpPr>
        <p:spPr>
          <a:xfrm>
            <a:off x="524933" y="1071718"/>
            <a:ext cx="3641425" cy="14785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Si compteur </a:t>
            </a:r>
            <a:r>
              <a:rPr lang="fr-FR" dirty="0" err="1"/>
              <a:t>Linky</a:t>
            </a:r>
            <a:r>
              <a:rPr lang="fr-FR" dirty="0"/>
              <a:t>, Il est possible de récupérer sa courbe de charge  sur son espace client Enedis ou de certains fournisseurs : Ici Enercoop</a:t>
            </a:r>
          </a:p>
        </p:txBody>
      </p:sp>
    </p:spTree>
    <p:extLst>
      <p:ext uri="{BB962C8B-B14F-4D97-AF65-F5344CB8AC3E}">
        <p14:creationId xmlns:p14="http://schemas.microsoft.com/office/powerpoint/2010/main" val="16596861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9178" y="951501"/>
            <a:ext cx="7886700" cy="4954997"/>
          </a:xfrm>
        </p:spPr>
        <p:txBody>
          <a:bodyPr/>
          <a:lstStyle/>
          <a:p>
            <a:pPr marL="0" indent="0">
              <a:buNone/>
            </a:pP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Optimiser sa </a:t>
            </a:r>
            <a:r>
              <a:rPr lang="fr-FR" dirty="0" smtClean="0"/>
              <a:t>consommation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3165" y="3048942"/>
            <a:ext cx="5363635" cy="2695204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5774794" y="990376"/>
            <a:ext cx="2624667" cy="4148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Changer ses habitudes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550860" y="1515267"/>
            <a:ext cx="6536268" cy="4151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Programmer ses appareils électroménagers entre 11 h et 15 h30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262466" y="2223103"/>
            <a:ext cx="5054601" cy="6953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Utiliser des gestionnaires intelligents pour mettre en route les appareils en période de production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5605990" y="2223103"/>
            <a:ext cx="3276600" cy="6953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Utiliser le ballon d’eau chaude pour absorber le surplus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505801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94733" y="1134533"/>
            <a:ext cx="8779933" cy="4834870"/>
          </a:xfrm>
        </p:spPr>
        <p:txBody>
          <a:bodyPr/>
          <a:lstStyle/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Voici un site qui publie les tarifs, d’autres existent: </a:t>
            </a:r>
            <a:r>
              <a:rPr lang="fr-FR" dirty="0" smtClean="0">
                <a:hlinkClick r:id="rId2"/>
              </a:rPr>
              <a:t>https://www.les-energies-renouvelables.eu/</a:t>
            </a:r>
            <a:endParaRPr lang="fr-FR" dirty="0" smtClean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Tarifs en obligation d’achat de vente du surplus et prime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2954866"/>
            <a:ext cx="6697339" cy="3481797"/>
          </a:xfrm>
          <a:prstGeom prst="rect">
            <a:avLst/>
          </a:prstGeom>
        </p:spPr>
      </p:pic>
      <p:sp>
        <p:nvSpPr>
          <p:cNvPr id="5" name="Rectangle à coins arrondis 4"/>
          <p:cNvSpPr/>
          <p:nvPr/>
        </p:nvSpPr>
        <p:spPr>
          <a:xfrm>
            <a:off x="287866" y="1134532"/>
            <a:ext cx="2133600" cy="9109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Tarifs actualisés tous les 3 mois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2561166" y="1134532"/>
            <a:ext cx="3268134" cy="9109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Bloqués lorsque la demande de raccordement est déclarée  complète par Enedis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6047316" y="1151855"/>
            <a:ext cx="2055283" cy="8936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Contrat de 20 ans avec EDF OA.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94733" y="3429000"/>
            <a:ext cx="2082593" cy="8595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 y a une prime d’investissement versée sur 5 ans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152296" y="4408695"/>
            <a:ext cx="2167467" cy="14333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L’installation doit être faite par un installateur certifié pour vendre le surplus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487336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75267"/>
            <a:ext cx="7886700" cy="4894136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coût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628650" y="1075267"/>
            <a:ext cx="5147733" cy="8720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/>
              <a:t>Coût entre 2400 </a:t>
            </a:r>
            <a:r>
              <a:rPr lang="fr-FR" dirty="0"/>
              <a:t>à 2800 €/kwc dont il faut déduire la prime </a:t>
            </a:r>
            <a:r>
              <a:rPr lang="fr-FR" dirty="0" smtClean="0"/>
              <a:t>d’investissement en cas de vente du surplus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2597150" y="2152751"/>
            <a:ext cx="5918200" cy="7958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Certains installateurs proposent des offres dites « groupées » à des tarifs attractifs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694265" y="3154035"/>
            <a:ext cx="2726267" cy="804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TVA est à 10 % pour les installations &lt; 3 kWc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572000" y="3148812"/>
            <a:ext cx="3733800" cy="15663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taxe d’utilisation du réseau public (</a:t>
            </a:r>
            <a:r>
              <a:rPr lang="fr-FR" dirty="0" err="1" smtClean="0"/>
              <a:t>Turpe</a:t>
            </a:r>
            <a:r>
              <a:rPr lang="fr-FR" dirty="0" smtClean="0"/>
              <a:t>) est à acquitter chaque année en cas de revente du surplus.</a:t>
            </a:r>
          </a:p>
          <a:p>
            <a:pPr algn="ctr"/>
            <a:r>
              <a:rPr lang="fr-FR" dirty="0" smtClean="0"/>
              <a:t>10 € pour un 3kWc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853016" y="4580869"/>
            <a:ext cx="2726267" cy="1168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La vente du surplus n’est pas imposable pour les installations &lt; 3 kWc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105967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86268" y="1120784"/>
            <a:ext cx="3953933" cy="4848618"/>
          </a:xfrm>
        </p:spPr>
        <p:txBody>
          <a:bodyPr/>
          <a:lstStyle/>
          <a:p>
            <a:r>
              <a:rPr lang="fr-FR" dirty="0" smtClean="0"/>
              <a:t>De nombreux sites proposent des simulateurs, ils émanent la plupart du temps de fournisseurs ou d’installateurs .</a:t>
            </a:r>
          </a:p>
          <a:p>
            <a:pPr marL="0" indent="0">
              <a:buNone/>
              <a:tabLst>
                <a:tab pos="7627938" algn="l"/>
              </a:tabLst>
            </a:pPr>
            <a:r>
              <a:rPr lang="fr-FR" dirty="0" smtClean="0">
                <a:hlinkClick r:id="rId2"/>
              </a:rPr>
              <a:t>https</a:t>
            </a:r>
            <a:r>
              <a:rPr lang="fr-FR" dirty="0">
                <a:hlinkClick r:id="rId2"/>
              </a:rPr>
              <a:t>://</a:t>
            </a:r>
            <a:r>
              <a:rPr lang="fr-FR" dirty="0" smtClean="0">
                <a:hlinkClick r:id="rId2"/>
              </a:rPr>
              <a:t>www.autoconsommer.com</a:t>
            </a:r>
            <a:r>
              <a:rPr lang="fr-FR" dirty="0" smtClean="0"/>
              <a:t>  (</a:t>
            </a:r>
            <a:r>
              <a:rPr lang="fr-FR" dirty="0" err="1" smtClean="0"/>
              <a:t>Axun</a:t>
            </a:r>
            <a:r>
              <a:rPr lang="fr-FR" dirty="0" smtClean="0"/>
              <a:t> distributeur de matériel photovoltaïque) ne demande pas d’inscription et ne propose pas de devis en fin de simulation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Outils 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0201" y="1120784"/>
            <a:ext cx="5003800" cy="5470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5512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4954997"/>
          </a:xfrm>
        </p:spPr>
        <p:txBody>
          <a:bodyPr/>
          <a:lstStyle/>
          <a:p>
            <a:r>
              <a:rPr lang="fr-FR" dirty="0" err="1" smtClean="0"/>
              <a:t>Pvgis</a:t>
            </a:r>
            <a:r>
              <a:rPr lang="fr-FR" dirty="0" smtClean="0"/>
              <a:t> permet de simuler sa production, (programme européen)</a:t>
            </a:r>
          </a:p>
          <a:p>
            <a:pPr marL="0" indent="0">
              <a:buNone/>
            </a:pPr>
            <a:r>
              <a:rPr lang="fr-FR" dirty="0">
                <a:hlinkClick r:id="rId2"/>
              </a:rPr>
              <a:t>https://</a:t>
            </a:r>
            <a:r>
              <a:rPr lang="fr-FR" dirty="0" smtClean="0">
                <a:hlinkClick r:id="rId2"/>
              </a:rPr>
              <a:t>re.jrc.ec.europa.eu/pvg_tools/fr/tools.html</a:t>
            </a:r>
            <a:endParaRPr lang="fr-FR" dirty="0" smtClean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Outils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9558" y="1710267"/>
            <a:ext cx="5551284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33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Principe de production d’électricité photovoltaïque</a:t>
            </a:r>
            <a:endParaRPr lang="fr-FR" dirty="0"/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495288" y="1051978"/>
            <a:ext cx="4575017" cy="4257675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321416" y="5142692"/>
            <a:ext cx="2999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L’onduleur peut être remplacé</a:t>
            </a:r>
            <a:br>
              <a:rPr lang="fr-FR" dirty="0" smtClean="0"/>
            </a:br>
            <a:r>
              <a:rPr lang="fr-FR" dirty="0" smtClean="0"/>
              <a:t> par des micro-onduleurs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5513887" y="1178570"/>
            <a:ext cx="34031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L’autoconsommation, c’est l’utilisation de tout ou partie de l’électricité solaire sur le lieu où elle est produite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4685211" y="3370086"/>
            <a:ext cx="43576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L’électricité produite peut être consommer en totalité ou partiellement, le surplus peut être au choix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Injectée sur le réseau électrique (vendue ou cédée gratuitement)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 smtClean="0"/>
              <a:t>Stockée dans un parc de batteries. (prix élevé)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31597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4351338"/>
          </a:xfrm>
        </p:spPr>
        <p:txBody>
          <a:bodyPr/>
          <a:lstStyle/>
          <a:p>
            <a:r>
              <a:rPr lang="fr-FR" dirty="0" smtClean="0"/>
              <a:t>Le watt-crête  (</a:t>
            </a:r>
            <a:r>
              <a:rPr lang="fr-FR" dirty="0" err="1" smtClean="0"/>
              <a:t>Wc</a:t>
            </a:r>
            <a:r>
              <a:rPr lang="fr-FR" dirty="0" smtClean="0"/>
              <a:t>) est l’unité de mesure de puissance d’un panneau </a:t>
            </a:r>
            <a:r>
              <a:rPr lang="fr-FR" dirty="0" smtClean="0"/>
              <a:t>photovoltaïque</a:t>
            </a:r>
          </a:p>
          <a:p>
            <a:r>
              <a:rPr lang="fr-FR" dirty="0" smtClean="0"/>
              <a:t>Le kilowatt est la puissance fournie à un instant t par un panneau ou la puissance d’un appareil.</a:t>
            </a:r>
            <a:endParaRPr lang="fr-FR" dirty="0" smtClean="0"/>
          </a:p>
          <a:p>
            <a:r>
              <a:rPr lang="fr-FR" dirty="0" smtClean="0"/>
              <a:t>Le kilowatt heure (kWh) </a:t>
            </a:r>
            <a:r>
              <a:rPr lang="fr-FR" dirty="0"/>
              <a:t>e</a:t>
            </a:r>
            <a:r>
              <a:rPr lang="fr-FR" dirty="0" smtClean="0"/>
              <a:t>st l’unité de mesure de la quantité d’énergie produite par un panneau </a:t>
            </a:r>
            <a:r>
              <a:rPr lang="fr-FR" dirty="0" smtClean="0"/>
              <a:t>photovoltaïque ou l’énergie consommée par un appareil.</a:t>
            </a:r>
          </a:p>
          <a:p>
            <a:pPr marL="0" indent="0">
              <a:buNone/>
            </a:pPr>
            <a:r>
              <a:rPr lang="fr-FR" dirty="0" smtClean="0"/>
              <a:t>1 kW fourni pendant 1 heure donnera la quantité d’énergie de 1 kWh</a:t>
            </a:r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unités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78" y="3708442"/>
            <a:ext cx="2382713" cy="2065018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239229" y="5612662"/>
            <a:ext cx="4228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P</a:t>
            </a:r>
            <a:r>
              <a:rPr lang="fr-FR" dirty="0" smtClean="0"/>
              <a:t>anneau de 400 </a:t>
            </a:r>
            <a:r>
              <a:rPr lang="fr-FR" dirty="0" err="1" smtClean="0"/>
              <a:t>Wc</a:t>
            </a:r>
            <a:r>
              <a:rPr lang="fr-FR" dirty="0" smtClean="0"/>
              <a:t> : surface environ </a:t>
            </a:r>
            <a:r>
              <a:rPr lang="fr-FR" dirty="0" smtClean="0"/>
              <a:t>2 m²</a:t>
            </a:r>
            <a:endParaRPr lang="fr-FR" dirty="0"/>
          </a:p>
        </p:txBody>
      </p:sp>
      <p:sp>
        <p:nvSpPr>
          <p:cNvPr id="8" name="Flèche droite 7"/>
          <p:cNvSpPr/>
          <p:nvPr/>
        </p:nvSpPr>
        <p:spPr>
          <a:xfrm>
            <a:off x="2633153" y="4427150"/>
            <a:ext cx="888275" cy="4218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3532640" y="4030133"/>
            <a:ext cx="526458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dirty="0" smtClean="0"/>
              <a:t>560 kWh/an maximum dans la</a:t>
            </a:r>
          </a:p>
          <a:p>
            <a:r>
              <a:rPr lang="fr-FR" sz="3200" dirty="0" smtClean="0"/>
              <a:t>région toulousaine</a:t>
            </a:r>
            <a:endParaRPr lang="fr-FR" sz="3200" dirty="0"/>
          </a:p>
        </p:txBody>
      </p:sp>
      <p:sp>
        <p:nvSpPr>
          <p:cNvPr id="10" name="ZoneTexte 9"/>
          <p:cNvSpPr txBox="1"/>
          <p:nvPr/>
        </p:nvSpPr>
        <p:spPr>
          <a:xfrm>
            <a:off x="4893680" y="5260590"/>
            <a:ext cx="36706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La quantité d’énergie produite dépendra de l’ensoleillement , de l’orientation, de l’inclinaison, et des ombres portées.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30084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309157" y="1663700"/>
            <a:ext cx="6979709" cy="3530600"/>
          </a:xfrm>
        </p:spPr>
        <p:txBody>
          <a:bodyPr>
            <a:noAutofit/>
          </a:bodyPr>
          <a:lstStyle/>
          <a:p>
            <a:endParaRPr lang="fr-FR" sz="4000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Ma toiture est elle éligible ?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1159933" y="1663700"/>
            <a:ext cx="7008811" cy="24087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3600" dirty="0"/>
              <a:t>Avant d’envisager d’installer des panneaux </a:t>
            </a:r>
            <a:r>
              <a:rPr lang="fr-FR" sz="3600" dirty="0" smtClean="0"/>
              <a:t>photovoltaïques, </a:t>
            </a:r>
            <a:r>
              <a:rPr lang="fr-FR" sz="3600" dirty="0"/>
              <a:t>il est important de vérifier que la toiture peut </a:t>
            </a:r>
            <a:r>
              <a:rPr lang="fr-FR" sz="3600" dirty="0" smtClean="0"/>
              <a:t>les accueillir </a:t>
            </a:r>
            <a:r>
              <a:rPr lang="fr-FR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34569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185333"/>
            <a:ext cx="7886700" cy="4784070"/>
          </a:xfrm>
        </p:spPr>
        <p:txBody>
          <a:bodyPr/>
          <a:lstStyle/>
          <a:p>
            <a:r>
              <a:rPr lang="fr-FR" dirty="0" smtClean="0"/>
              <a:t>Orientation :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	</a:t>
            </a:r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l="-1" r="697"/>
          <a:stretch/>
        </p:blipFill>
        <p:spPr>
          <a:xfrm>
            <a:off x="931332" y="1633449"/>
            <a:ext cx="4114801" cy="2834561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5509682" y="1185333"/>
            <a:ext cx="2923118" cy="11647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L'irradiation solaire sera maximum </a:t>
            </a:r>
            <a:r>
              <a:rPr lang="fr-FR" dirty="0" smtClean="0"/>
              <a:t>en juin, juillet, août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98966" y="4996161"/>
            <a:ext cx="8441267" cy="5843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Les toitures sont éligibles de – 90° à + 90° avec des pertes de rendement suivant l’orientation</a:t>
            </a:r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6460" y="2739056"/>
            <a:ext cx="3366173" cy="2086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083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Surface : </a:t>
            </a:r>
            <a:r>
              <a:rPr lang="fr-FR" dirty="0" smtClean="0"/>
              <a:t>Déterminer la surface disponible réellement exploitable</a:t>
            </a:r>
          </a:p>
          <a:p>
            <a:pPr marL="0" indent="0">
              <a:buNone/>
            </a:pPr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/>
          </a:p>
          <a:p>
            <a:r>
              <a:rPr lang="fr-FR" dirty="0"/>
              <a:t>Inclinaison optimale 30 à 35 °. Dans la région nous sommes plutôt à 20 °. Le système fonctionnera de 0  à 90 ° avec des pertes de rendement suivant l’inclinaison.</a:t>
            </a:r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2227151"/>
            <a:ext cx="2742777" cy="2165350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5028355" y="2227151"/>
            <a:ext cx="2590800" cy="14139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Ici le pan éligible au sud-est est très encombrée :</a:t>
            </a:r>
          </a:p>
          <a:p>
            <a:pPr algn="ctr"/>
            <a:r>
              <a:rPr lang="fr-FR" dirty="0" smtClean="0"/>
              <a:t>Velux, cheminée, chauffe-eau solaire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5408084" y="3793734"/>
            <a:ext cx="2997199" cy="7027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Prévoir des cheminements de circulation.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376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Ombrage </a:t>
            </a:r>
            <a:r>
              <a:rPr lang="fr-FR" dirty="0" smtClean="0"/>
              <a:t>:</a:t>
            </a:r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r>
              <a:rPr lang="fr-FR" dirty="0" smtClean="0"/>
              <a:t>Structure :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741" y="2150533"/>
            <a:ext cx="5502249" cy="1786869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4681523" y="1286933"/>
            <a:ext cx="3572934" cy="863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Si trop d’ombrage le projet ne devient plus </a:t>
            </a:r>
            <a:r>
              <a:rPr lang="fr-FR" dirty="0" smtClean="0"/>
              <a:t>rentable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2616200" y="4268534"/>
            <a:ext cx="5020734" cy="8805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Il est important de vérifier que la charpente soit en bon état et puisse supporter la surcharge</a:t>
            </a:r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968498" y="5397764"/>
            <a:ext cx="4144435" cy="4914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Environ 13 kg/m² en superposition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0444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4954997"/>
          </a:xfrm>
        </p:spPr>
        <p:txBody>
          <a:bodyPr/>
          <a:lstStyle/>
          <a:p>
            <a:r>
              <a:rPr lang="fr-FR" dirty="0" err="1" smtClean="0"/>
              <a:t>Geoportail</a:t>
            </a:r>
            <a:r>
              <a:rPr lang="fr-FR" dirty="0" smtClean="0"/>
              <a:t> </a:t>
            </a:r>
            <a:r>
              <a:rPr lang="fr-FR" dirty="0"/>
              <a:t>: </a:t>
            </a:r>
            <a:r>
              <a:rPr lang="fr-FR" dirty="0">
                <a:hlinkClick r:id="rId2"/>
              </a:rPr>
              <a:t>https://www.geoportail.gouv.fr/</a:t>
            </a:r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endParaRPr lang="fr-FR" dirty="0"/>
          </a:p>
          <a:p>
            <a:endParaRPr lang="fr-FR" dirty="0" smtClean="0"/>
          </a:p>
          <a:p>
            <a:endParaRPr lang="fr-FR" dirty="0"/>
          </a:p>
          <a:p>
            <a:pPr marL="0" indent="0">
              <a:buNone/>
            </a:pPr>
            <a:endParaRPr lang="fr-FR" dirty="0" smtClean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</a:t>
            </a:r>
            <a:r>
              <a:rPr lang="fr-FR" dirty="0" smtClean="0"/>
              <a:t>? Les outils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03" y="1374735"/>
            <a:ext cx="4254481" cy="1918799"/>
          </a:xfrm>
          <a:prstGeom prst="rect">
            <a:avLst/>
          </a:prstGeom>
        </p:spPr>
      </p:pic>
      <p:sp>
        <p:nvSpPr>
          <p:cNvPr id="7" name="Rectangle à coins arrondis 6"/>
          <p:cNvSpPr/>
          <p:nvPr/>
        </p:nvSpPr>
        <p:spPr>
          <a:xfrm>
            <a:off x="4644861" y="5069111"/>
            <a:ext cx="4379403" cy="10075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Attention </a:t>
            </a:r>
            <a:r>
              <a:rPr lang="fr-FR" dirty="0" err="1" smtClean="0"/>
              <a:t>géoportail</a:t>
            </a:r>
            <a:r>
              <a:rPr lang="fr-FR" dirty="0" smtClean="0"/>
              <a:t> mesure l’orientation par rapport au nord, il faut enlever 180 °,</a:t>
            </a:r>
          </a:p>
          <a:p>
            <a:pPr algn="ctr"/>
            <a:r>
              <a:rPr lang="fr-FR" dirty="0" smtClean="0"/>
              <a:t>ICI : 117,3° - 180 °= - 62,7 °</a:t>
            </a:r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3135" y="1357308"/>
            <a:ext cx="3719512" cy="3449135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9333" y="3335820"/>
            <a:ext cx="2696614" cy="277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749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628650" y="1014406"/>
            <a:ext cx="7886700" cy="4351338"/>
          </a:xfrm>
        </p:spPr>
        <p:txBody>
          <a:bodyPr/>
          <a:lstStyle/>
          <a:p>
            <a:r>
              <a:rPr lang="fr-FR" dirty="0"/>
              <a:t>Google </a:t>
            </a:r>
            <a:r>
              <a:rPr lang="fr-FR" dirty="0" err="1"/>
              <a:t>Map</a:t>
            </a:r>
            <a:r>
              <a:rPr lang="fr-FR" dirty="0"/>
              <a:t> </a:t>
            </a:r>
            <a:r>
              <a:rPr lang="fr-FR" dirty="0" smtClean="0"/>
              <a:t>: </a:t>
            </a:r>
            <a:r>
              <a:rPr lang="fr-FR" dirty="0" smtClean="0">
                <a:hlinkClick r:id="rId2"/>
              </a:rPr>
              <a:t>https</a:t>
            </a:r>
            <a:r>
              <a:rPr lang="fr-FR" dirty="0">
                <a:hlinkClick r:id="rId2"/>
              </a:rPr>
              <a:t>://www.google.fr/maps</a:t>
            </a:r>
            <a:endParaRPr lang="fr-FR" dirty="0"/>
          </a:p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Ma toiture est elle éligible ? Les outils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134" y="1569748"/>
            <a:ext cx="2438400" cy="356105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5816" y="1610223"/>
            <a:ext cx="4146985" cy="2430991"/>
          </a:xfrm>
          <a:prstGeom prst="rect">
            <a:avLst/>
          </a:prstGeom>
        </p:spPr>
      </p:pic>
      <p:sp>
        <p:nvSpPr>
          <p:cNvPr id="9" name="Rectangle à coins arrondis 8"/>
          <p:cNvSpPr/>
          <p:nvPr/>
        </p:nvSpPr>
        <p:spPr>
          <a:xfrm>
            <a:off x="4715932" y="4191000"/>
            <a:ext cx="3636869" cy="13123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L’outil </a:t>
            </a:r>
            <a:r>
              <a:rPr lang="fr-FR" dirty="0" err="1" smtClean="0"/>
              <a:t>street</a:t>
            </a:r>
            <a:r>
              <a:rPr lang="fr-FR" dirty="0" smtClean="0"/>
              <a:t> </a:t>
            </a:r>
            <a:r>
              <a:rPr lang="fr-FR" dirty="0" err="1" smtClean="0"/>
              <a:t>view</a:t>
            </a:r>
            <a:r>
              <a:rPr lang="fr-FR" dirty="0" smtClean="0"/>
              <a:t> peut permettre de visualiser les ombrages.</a:t>
            </a:r>
          </a:p>
          <a:p>
            <a:pPr algn="ctr"/>
            <a:r>
              <a:rPr lang="fr-FR" dirty="0" smtClean="0"/>
              <a:t>Ici 2 arbres peuvent apporter un ombrage proche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0280436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1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ème1" id="{52A42D3C-8E09-4BB7-A3DC-55A687565EC0}" vid="{76AE9401-5D20-480C-8770-0B796FBA0D4D}"/>
    </a:ext>
  </a:extLst>
</a:theme>
</file>

<file path=ppt/theme/theme2.xml><?xml version="1.0" encoding="utf-8"?>
<a:theme xmlns:a="http://schemas.openxmlformats.org/drawingml/2006/main" name="Rapport de gestion Activité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̀me 2022" id="{63116085-2F6E-034B-BF94-749B0B51B5A3}" vid="{3A7484E6-18AC-AF43-A49C-C36022CDEE5C}"/>
    </a:ext>
  </a:extLst>
</a:theme>
</file>

<file path=ppt/theme/theme3.xml><?xml version="1.0" encoding="utf-8"?>
<a:theme xmlns:a="http://schemas.openxmlformats.org/drawingml/2006/main" name="COLLECTIFS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̀me 2022" id="{63116085-2F6E-034B-BF94-749B0B51B5A3}" vid="{3A7484E6-18AC-AF43-A49C-C36022CDEE5C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Thème1</Template>
  <TotalTime>610</TotalTime>
  <Words>798</Words>
  <Application>Microsoft Office PowerPoint</Application>
  <PresentationFormat>Affichage à l'écran (4:3)</PresentationFormat>
  <Paragraphs>119</Paragraphs>
  <Slides>18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Police système Courant</vt:lpstr>
      <vt:lpstr>Thème1</vt:lpstr>
      <vt:lpstr>Rapport de gestion Activité</vt:lpstr>
      <vt:lpstr>COLLECTIFS</vt:lpstr>
      <vt:lpstr>Conception personnalisée</vt:lpstr>
      <vt:lpstr>L’autoconsommation individuelle</vt:lpstr>
      <vt:lpstr>Principe de production d’électricité photovoltaïque</vt:lpstr>
      <vt:lpstr>Les unités</vt:lpstr>
      <vt:lpstr>Ma toiture est elle éligible ?</vt:lpstr>
      <vt:lpstr>Ma toiture est elle éligible ?</vt:lpstr>
      <vt:lpstr>Ma toiture est elle éligible ?</vt:lpstr>
      <vt:lpstr>Ma toiture est elle éligible ?</vt:lpstr>
      <vt:lpstr>Ma toiture est elle éligible ? Les outils</vt:lpstr>
      <vt:lpstr>Ma toiture est elle éligible ? Les outils</vt:lpstr>
      <vt:lpstr>Puissance crête maximum installable</vt:lpstr>
      <vt:lpstr>Exemple de courbes de production</vt:lpstr>
      <vt:lpstr>Exemple de courbes de production</vt:lpstr>
      <vt:lpstr>Quelle puissance installer ?</vt:lpstr>
      <vt:lpstr>Optimiser sa consommation</vt:lpstr>
      <vt:lpstr>Tarifs en obligation d’achat de vente du surplus et prime</vt:lpstr>
      <vt:lpstr>Le coût</vt:lpstr>
      <vt:lpstr>Outils </vt:lpstr>
      <vt:lpstr>Outils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L’autoconsommation individuelle</dc:title>
  <dc:creator>Jean-Paul Gardette</dc:creator>
  <cp:lastModifiedBy>Jean-Paul Gardette</cp:lastModifiedBy>
  <cp:revision>50</cp:revision>
  <dcterms:created xsi:type="dcterms:W3CDTF">2022-10-18T11:53:32Z</dcterms:created>
  <dcterms:modified xsi:type="dcterms:W3CDTF">2022-10-19T16:55:06Z</dcterms:modified>
</cp:coreProperties>
</file>