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66" r:id="rId17"/>
    <p:sldId id="268" r:id="rId18"/>
    <p:sldId id="271" r:id="rId19"/>
    <p:sldId id="272" r:id="rId20"/>
    <p:sldId id="267" r:id="rId21"/>
    <p:sldId id="274" r:id="rId22"/>
    <p:sldId id="273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14/11/2022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01333" y="2994676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44133" y="5071534"/>
            <a:ext cx="5892800" cy="575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la puissance maximale installable n’est pas forcément la puissance qui sera choisie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858951" y="2608772"/>
            <a:ext cx="7920567" cy="3446892"/>
            <a:chOff x="867833" y="2608772"/>
            <a:chExt cx="7920567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>
              <a:off x="867833" y="5673719"/>
              <a:ext cx="3892021" cy="7943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à coins arrondis 8"/>
            <p:cNvSpPr/>
            <p:nvPr/>
          </p:nvSpPr>
          <p:spPr>
            <a:xfrm>
              <a:off x="4781021" y="5597460"/>
              <a:ext cx="4007379" cy="25321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à coins arrondis 15"/>
            <p:cNvSpPr/>
            <p:nvPr/>
          </p:nvSpPr>
          <p:spPr>
            <a:xfrm>
              <a:off x="4781021" y="5292729"/>
              <a:ext cx="4007379" cy="26080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Consommation permanente en journée</a:t>
              </a:r>
              <a:endParaRPr lang="fr-FR" dirty="0"/>
            </a:p>
          </p:txBody>
        </p: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556" y="1058150"/>
            <a:ext cx="4399420" cy="1849933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165" y="3048942"/>
            <a:ext cx="5363635" cy="2695204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526617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</a:t>
            </a:r>
            <a:r>
              <a:rPr lang="fr-FR" dirty="0" smtClean="0"/>
              <a:t>kWc </a:t>
            </a:r>
            <a:r>
              <a:rPr lang="fr-FR" dirty="0"/>
              <a:t>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572000" y="314881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 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269999" y="4379685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endParaRPr lang="fr-FR" dirty="0">
              <a:hlinkClick r:id="rId2"/>
            </a:endParaRPr>
          </a:p>
          <a:p>
            <a:endParaRPr lang="fr-FR" dirty="0" smtClean="0">
              <a:hlinkClick r:id="rId2"/>
            </a:endParaRPr>
          </a:p>
          <a:p>
            <a:r>
              <a:rPr lang="fr-FR" dirty="0" smtClean="0"/>
              <a:t>Voici un exemple :</a:t>
            </a:r>
            <a:endParaRPr lang="fr-FR" dirty="0">
              <a:hlinkClick r:id="rId2"/>
            </a:endParaRP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194735" y="1120784"/>
            <a:ext cx="3945466" cy="1193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 nombreux sites proposent des simulateurs, ils émanent la plupart du temps de fournisseurs ou d’installateurs</a:t>
            </a:r>
          </a:p>
        </p:txBody>
      </p:sp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065868"/>
            <a:ext cx="9132028" cy="2353732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Outils</a:t>
            </a:r>
          </a:p>
        </p:txBody>
      </p:sp>
    </p:spTree>
    <p:extLst>
      <p:ext uri="{BB962C8B-B14F-4D97-AF65-F5344CB8AC3E}">
        <p14:creationId xmlns:p14="http://schemas.microsoft.com/office/powerpoint/2010/main" val="14542978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21416" y="5142692"/>
            <a:ext cx="2999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L’onduleur peut être remplacé</a:t>
            </a:r>
            <a:br>
              <a:rPr lang="fr-FR" dirty="0" smtClean="0"/>
            </a:br>
            <a:r>
              <a:rPr lang="fr-FR" dirty="0" smtClean="0"/>
              <a:t> par des micro-onduleurs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513887" y="1178570"/>
            <a:ext cx="3403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L’autoconsommation, c’est l’utilisation de tout ou partie de l’électricité solaire sur le lieu où elle est produite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685211" y="3370086"/>
            <a:ext cx="4357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L’électricité produite peut être consommer en totalité ou partiellement, le surplus peut être au choix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Injectée sur le réseau électrique (vendue ou cédée gratuitement)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Stockée dans un parc de batteries. (prix élevé)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 smtClean="0"/>
              <a:t>Le watt-crête  (</a:t>
            </a:r>
            <a:r>
              <a:rPr lang="fr-FR" dirty="0" err="1" smtClean="0"/>
              <a:t>Wc</a:t>
            </a:r>
            <a:r>
              <a:rPr lang="fr-FR" dirty="0" smtClean="0"/>
              <a:t>) est l’unité de mesure de puissance d’un panneau photovoltaïque</a:t>
            </a:r>
          </a:p>
          <a:p>
            <a:r>
              <a:rPr lang="fr-FR" dirty="0" smtClean="0"/>
              <a:t>Le kilowatt </a:t>
            </a:r>
            <a:r>
              <a:rPr lang="fr-FR" dirty="0" smtClean="0"/>
              <a:t>(kW) est </a:t>
            </a:r>
            <a:r>
              <a:rPr lang="fr-FR" dirty="0" smtClean="0"/>
              <a:t>la puissance fournie à un instant t par un panneau ou la puissance d’un appareil.</a:t>
            </a:r>
          </a:p>
          <a:p>
            <a:r>
              <a:rPr lang="fr-FR" dirty="0" smtClean="0"/>
              <a:t>Le kilowatt heure (kWh) </a:t>
            </a:r>
            <a:r>
              <a:rPr lang="fr-FR" dirty="0"/>
              <a:t>e</a:t>
            </a:r>
            <a:r>
              <a:rPr lang="fr-FR" dirty="0" smtClean="0"/>
              <a:t>st l’unité de mesure de la quantité d’énergie produite par un panneau photovoltaïque ou l’énergie consommée par un appareil.</a:t>
            </a:r>
          </a:p>
          <a:p>
            <a:pPr marL="0" indent="0">
              <a:buNone/>
            </a:pPr>
            <a:r>
              <a:rPr lang="fr-FR" dirty="0" smtClean="0"/>
              <a:t>1 kW fourni pendant 1 heure donnera la quantité d’énergie de 1 kWh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8" y="3708442"/>
            <a:ext cx="2382713" cy="206501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39229" y="5612662"/>
            <a:ext cx="422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dirty="0" smtClean="0"/>
              <a:t>anneau de 400 </a:t>
            </a:r>
            <a:r>
              <a:rPr lang="fr-FR" dirty="0" err="1" smtClean="0"/>
              <a:t>Wc</a:t>
            </a:r>
            <a:r>
              <a:rPr lang="fr-FR" dirty="0" smtClean="0"/>
              <a:t> : surface environ 2 m²</a:t>
            </a:r>
            <a:endParaRPr lang="fr-FR" dirty="0"/>
          </a:p>
        </p:txBody>
      </p:sp>
      <p:sp>
        <p:nvSpPr>
          <p:cNvPr id="8" name="Flèche droite 7"/>
          <p:cNvSpPr/>
          <p:nvPr/>
        </p:nvSpPr>
        <p:spPr>
          <a:xfrm>
            <a:off x="2633153" y="4427150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532640" y="4030133"/>
            <a:ext cx="52645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560 kWh/an maximum dans la</a:t>
            </a:r>
          </a:p>
          <a:p>
            <a:r>
              <a:rPr lang="fr-FR" sz="3200" dirty="0" smtClean="0"/>
              <a:t>région toulousaine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4893680" y="5260590"/>
            <a:ext cx="3670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quantité d’énergie produite dépendra de l’ensoleillement , de l’orientation, de l’inclinaison, et des ombres portées.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309157" y="1663700"/>
            <a:ext cx="6979709" cy="3530600"/>
          </a:xfrm>
        </p:spPr>
        <p:txBody>
          <a:bodyPr>
            <a:noAutofit/>
          </a:bodyPr>
          <a:lstStyle/>
          <a:p>
            <a:endParaRPr lang="fr-FR" sz="40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 toiture est elle éligible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59933" y="1663700"/>
            <a:ext cx="7008811" cy="24087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dirty="0"/>
              <a:t>Avant d’envisager d’installer des panneaux </a:t>
            </a:r>
            <a:r>
              <a:rPr lang="fr-FR" sz="3600" dirty="0" smtClean="0"/>
              <a:t>photovoltaïques, </a:t>
            </a:r>
            <a:r>
              <a:rPr lang="fr-FR" sz="3600" dirty="0"/>
              <a:t>il est important de vérifier que la toiture peut </a:t>
            </a:r>
            <a:r>
              <a:rPr lang="fr-FR" sz="3600" dirty="0" smtClean="0"/>
              <a:t>les accueillir </a:t>
            </a:r>
            <a:r>
              <a:rPr lang="fr-FR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456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996161"/>
            <a:ext cx="8441267" cy="5843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toitures sont éligibles de – 90° à + 90° avec des pertes de rendement suivant l’orientation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460" y="2739056"/>
            <a:ext cx="3366173" cy="208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Surface : </a:t>
            </a:r>
            <a:r>
              <a:rPr lang="fr-FR" dirty="0" smtClean="0"/>
              <a:t>Déterminer la surface disponible réellement exploitable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Inclinaison optimale 30 à 35 °. Dans la région nous sommes plutôt à 20 °. Le système fonctionnera de 0  à 90 ° avec des pertes de rendement suivant l’inclinaison.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5028355" y="2227151"/>
            <a:ext cx="2590800" cy="1413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408084" y="3793734"/>
            <a:ext cx="2997199" cy="702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16200" y="4268534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Les 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" y="137473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135" y="1357308"/>
            <a:ext cx="3719512" cy="34491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Les outils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34" y="1569748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816" y="1610223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715932" y="4191000"/>
            <a:ext cx="3636869" cy="13123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ombrages.</a:t>
            </a:r>
          </a:p>
          <a:p>
            <a:pPr algn="ctr"/>
            <a:r>
              <a:rPr lang="fr-FR" dirty="0" smtClean="0"/>
              <a:t>Ici 2 arbres peuvent apporter un ombrage proche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674</TotalTime>
  <Words>806</Words>
  <Application>Microsoft Office PowerPoint</Application>
  <PresentationFormat>Affichage à l'écran (4:3)</PresentationFormat>
  <Paragraphs>126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</vt:lpstr>
      <vt:lpstr>Ma toiture est elle éligible ? Les outils</vt:lpstr>
      <vt:lpstr>Ma toiture est elle éligible ? Les outils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Outils </vt:lpstr>
      <vt:lpstr>Outils</vt:lpstr>
      <vt:lpstr>Outils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 Gardette</cp:lastModifiedBy>
  <cp:revision>55</cp:revision>
  <dcterms:created xsi:type="dcterms:W3CDTF">2022-10-18T11:53:32Z</dcterms:created>
  <dcterms:modified xsi:type="dcterms:W3CDTF">2022-11-14T18:07:50Z</dcterms:modified>
</cp:coreProperties>
</file>