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2" r:id="rId3"/>
    <p:sldMasterId id="2147483679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9" r:id="rId15"/>
    <p:sldId id="270" r:id="rId16"/>
    <p:sldId id="266" r:id="rId17"/>
    <p:sldId id="268" r:id="rId18"/>
    <p:sldId id="271" r:id="rId19"/>
    <p:sldId id="272" r:id="rId20"/>
    <p:sldId id="275" r:id="rId21"/>
    <p:sldId id="276" r:id="rId22"/>
    <p:sldId id="267" r:id="rId23"/>
    <p:sldId id="274" r:id="rId24"/>
    <p:sldId id="273" r:id="rId2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1291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546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093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6158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6555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1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3453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28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F9FB40-9958-ACE7-F603-88A2B8E4F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E6D8145-A1ED-1A23-EDF0-263936DF9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2597F6-4BA4-9E70-E24E-7BCCE259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482AF2-5C7C-2E78-22EA-FB348365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7585CD-82E9-BCCD-212A-05CBD5819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585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CA7B09-9746-5A9D-2D48-0B34BDD0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0287E5-B5D5-42DE-15EB-0D8D31505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699722-5EE1-FA39-8C24-441AAB05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E44B1B-29FA-E307-8028-0DB48685B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778B9E-C32D-BE58-AE15-2507E3507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944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A0A9E6-71C5-C70D-E6EF-4BC186E1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A748E9-C5C1-29EA-C737-FC95C3213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18139-0A53-0219-5923-C27D73C34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B24799-4159-AAAF-69D8-BB2C587E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624E9D-54AC-166F-6489-0E8CAE89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85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330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219824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125BD5-A701-7DCC-CF3F-10791602A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5CC5424-613C-1A76-07D0-5BD440D9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16214D-6A68-6E84-FFC5-ABBC94276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93BE6CD-76C5-1876-8BB2-F5AA6297C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2BF9BCC-4B60-778E-7D09-40022450A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ED9CCA6-3F83-6897-3561-C3B043C9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C3D1EF3-C554-047E-290E-A8ABA623B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773A05B-7287-D900-3101-E58B8580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344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59316-5FD5-B8ED-6915-9F895D04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1DF4003-868A-96C1-D41D-43BC0597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6C03943-8A51-5288-4F58-DA4EF75D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5BB68B-DB85-C599-B385-80366339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876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CA3552C-020B-9D1E-F0F9-837805E2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BB3BE63-B308-BE24-1096-279EC8FE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62B101-4572-5B13-AB8C-07FE668C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9587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2FBECC-313F-D5F8-3EE0-4EDF2FDF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A9F3D0-A880-A577-46DC-20E9D4629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8F6629D-E44F-D29C-5A68-2C7112875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5FDAE8A-10B0-5F5B-4BA4-E3E016D8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A9F3390-3714-5A76-5F5A-C80E12E8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BA7572C-8878-25E1-C010-CA6F1A1F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121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09CDA0-3000-6C03-A192-28C0860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71C5F95-1BA6-596E-5BA4-59AA0B27E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42A5849-1AF0-D24B-01C7-E1DDC92FC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8026BC-77B7-C769-E9C5-4BF6C0F6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7C895D-3F03-186E-354C-66AA0B29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E00F7F-27A9-AA02-6B4E-5B0535D6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454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91DCB7-0185-E5A9-1D83-EB35AB90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0E085ED-B9F5-4E02-67CC-B3CB2DA3F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D9C55D-BB55-E4A3-E0FE-CF07B2A3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4340F9-B151-F188-6E76-66C77FD8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61A722-57B5-6099-482B-90AF204F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50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9065C36-7BF9-85F3-8163-9A6A0487C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0603C24-597D-9EB3-60B5-3ECFE5DAC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869786-41CD-3381-C2CF-7B318A55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763AFA-B1F1-9CBB-34B7-B8BE31F8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028427-DA22-D0F7-9155-6A33F1141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34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3B335852-96EE-42A8-B04B-B17614D22D1D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17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fld id="{3B335852-96EE-42A8-B04B-B17614D22D1D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 marL="0" algn="ctr" defTabSz="685800" rtl="0" eaLnBrk="1" latinLnBrk="0" hangingPunct="1">
              <a:defRPr lang="fr-FR" sz="9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solidFill>
            <a:srgbClr val="EEF3F7"/>
          </a:solidFill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988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78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0295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896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145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89674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9747" y="6356353"/>
            <a:ext cx="2244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7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F682E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RAPPORT DE GESTION ET D’ACTIVITÉ</a:t>
            </a:r>
          </a:p>
        </p:txBody>
      </p:sp>
    </p:spTree>
    <p:extLst>
      <p:ext uri="{BB962C8B-B14F-4D97-AF65-F5344CB8AC3E}">
        <p14:creationId xmlns:p14="http://schemas.microsoft.com/office/powerpoint/2010/main" val="368256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AFFILIATION DE COLLECTIFS</a:t>
            </a:r>
          </a:p>
        </p:txBody>
      </p:sp>
    </p:spTree>
    <p:extLst>
      <p:ext uri="{BB962C8B-B14F-4D97-AF65-F5344CB8AC3E}">
        <p14:creationId xmlns:p14="http://schemas.microsoft.com/office/powerpoint/2010/main" val="21589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31CAB90-9597-42DF-30A4-A73A6749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C8582D-C60F-CFE8-499E-EDEF1D0A9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443DC4-A835-8B7B-1FD7-CCD4BD022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7392C-47A9-8740-B84C-BC4DA022A01F}" type="datetimeFigureOut">
              <a:rPr lang="fr-FR" smtClean="0"/>
              <a:t>25/11/2022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32560D-2795-938B-F356-606102BC7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36C0D2-D3C3-97B3-F95C-0B1FBAD0D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39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les-energies-renouvelables.eu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autoconsommer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re.jrc.ec.europa.eu/pvg_tools/fr/tools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geoportail.gouv.f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google.fr/map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L’autoconsommation individuelle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Production d’électricité avec des panneaux photovoltaïques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3043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puissance maximum installable = 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</a:t>
            </a:r>
            <a:r>
              <a:rPr lang="fr-FR" u="sng" dirty="0" smtClean="0"/>
              <a:t>surface disponible * puissance d’un panneau</a:t>
            </a:r>
          </a:p>
          <a:p>
            <a:pPr marL="1371600" lvl="4" indent="0">
              <a:buNone/>
            </a:pPr>
            <a:r>
              <a:rPr lang="fr-FR" sz="2100" dirty="0" smtClean="0"/>
              <a:t>			surface </a:t>
            </a:r>
            <a:r>
              <a:rPr lang="fr-FR" sz="2100" dirty="0"/>
              <a:t>d’un panneau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Puissance crête maximum installable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938590" y="2759544"/>
            <a:ext cx="4470400" cy="1557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Exemple :</a:t>
            </a:r>
          </a:p>
          <a:p>
            <a:pPr algn="ctr"/>
            <a:r>
              <a:rPr lang="fr-FR" dirty="0" smtClean="0"/>
              <a:t>	</a:t>
            </a:r>
            <a:r>
              <a:rPr lang="fr-FR" u="sng" dirty="0" smtClean="0"/>
              <a:t>24 m²*400 </a:t>
            </a:r>
            <a:r>
              <a:rPr lang="fr-FR" u="sng" dirty="0" err="1" smtClean="0"/>
              <a:t>Wc</a:t>
            </a:r>
            <a:r>
              <a:rPr lang="fr-FR" u="sng" dirty="0" smtClean="0"/>
              <a:t> </a:t>
            </a:r>
            <a:r>
              <a:rPr lang="fr-FR" dirty="0" smtClean="0"/>
              <a:t>= 4 800Wc</a:t>
            </a:r>
          </a:p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008777" y="5321798"/>
            <a:ext cx="5892800" cy="5757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la puissance maximale installable n’est pas forcément la puissance qui sera choisie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955177" y="3683260"/>
            <a:ext cx="2558687" cy="1066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Ceci est approximatif, une implantation est nécessaire pour plus de précision,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1853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courbes de production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0" y="1523804"/>
            <a:ext cx="3723479" cy="417457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258" y="1523804"/>
            <a:ext cx="3667014" cy="417457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2238103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Hiver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6248400" y="5755712"/>
            <a:ext cx="1140823" cy="398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Eté</a:t>
            </a:r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 flipH="1">
            <a:off x="853440" y="2960914"/>
            <a:ext cx="2116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à coins arrondis 10"/>
          <p:cNvSpPr/>
          <p:nvPr/>
        </p:nvSpPr>
        <p:spPr>
          <a:xfrm>
            <a:off x="87085" y="2751909"/>
            <a:ext cx="905691" cy="409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950 W</a:t>
            </a:r>
            <a:endParaRPr lang="fr-FR"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731726" y="3239588"/>
            <a:ext cx="16653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à coins arrondis 14"/>
          <p:cNvSpPr/>
          <p:nvPr/>
        </p:nvSpPr>
        <p:spPr>
          <a:xfrm>
            <a:off x="7984127" y="2997832"/>
            <a:ext cx="1062446" cy="444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4 000 W</a:t>
            </a:r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291396" y="1418290"/>
            <a:ext cx="1573592" cy="3918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23/12/2021</a:t>
            </a:r>
            <a:endParaRPr lang="fr-FR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4617134" y="1413198"/>
            <a:ext cx="1557243" cy="3969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18/06/2022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2713350" y="1859182"/>
            <a:ext cx="1210492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3,5 kWh</a:t>
            </a:r>
            <a:endParaRPr lang="fr-FR" dirty="0"/>
          </a:p>
        </p:txBody>
      </p:sp>
      <p:sp>
        <p:nvSpPr>
          <p:cNvPr id="19" name="Rectangle à coins arrondis 18"/>
          <p:cNvSpPr/>
          <p:nvPr/>
        </p:nvSpPr>
        <p:spPr>
          <a:xfrm>
            <a:off x="6590485" y="1838324"/>
            <a:ext cx="1316898" cy="3831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34,88 kWh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6858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courbes de production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566" y="1972178"/>
            <a:ext cx="4732867" cy="3830664"/>
          </a:xfrm>
          <a:prstGeom prst="rect">
            <a:avLst/>
          </a:prstGeom>
        </p:spPr>
      </p:pic>
      <p:sp>
        <p:nvSpPr>
          <p:cNvPr id="8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198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00667"/>
            <a:ext cx="3816350" cy="48687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 puissance installer ?</a:t>
            </a:r>
            <a:endParaRPr lang="fr-FR" dirty="0"/>
          </a:p>
        </p:txBody>
      </p:sp>
      <p:grpSp>
        <p:nvGrpSpPr>
          <p:cNvPr id="20" name="Groupe 19"/>
          <p:cNvGrpSpPr/>
          <p:nvPr/>
        </p:nvGrpSpPr>
        <p:grpSpPr>
          <a:xfrm>
            <a:off x="974309" y="2608772"/>
            <a:ext cx="7794626" cy="3446892"/>
            <a:chOff x="983191" y="2608772"/>
            <a:chExt cx="7794626" cy="3446892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191" y="2608772"/>
              <a:ext cx="3776663" cy="3446892"/>
            </a:xfrm>
            <a:prstGeom prst="rect">
              <a:avLst/>
            </a:prstGeom>
          </p:spPr>
        </p:pic>
        <p:sp>
          <p:nvSpPr>
            <p:cNvPr id="9" name="Rectangle à coins arrondis 8"/>
            <p:cNvSpPr/>
            <p:nvPr/>
          </p:nvSpPr>
          <p:spPr>
            <a:xfrm>
              <a:off x="4770438" y="5328940"/>
              <a:ext cx="4007379" cy="39838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Talon = consommation permanente</a:t>
              </a:r>
              <a:endParaRPr lang="fr-FR" dirty="0"/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 flipV="1">
              <a:off x="2436284" y="5528132"/>
              <a:ext cx="2334154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7727" y="1208142"/>
            <a:ext cx="4918509" cy="2068207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4750972" y="3470085"/>
            <a:ext cx="4125912" cy="1295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chauffage électrique ne doit pas être pris en compte ce qui conduirait à un surdimensionnement de l’installation :</a:t>
            </a:r>
          </a:p>
          <a:p>
            <a:pPr algn="ctr"/>
            <a:r>
              <a:rPr lang="fr-FR" sz="1600" i="1" dirty="0" smtClean="0"/>
              <a:t>Consommation élevée quand les panneaux produisent le moins</a:t>
            </a:r>
            <a:endParaRPr lang="fr-FR" sz="1600" i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524933" y="1071718"/>
            <a:ext cx="3641425" cy="14785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compteur </a:t>
            </a:r>
            <a:r>
              <a:rPr lang="fr-FR" dirty="0" err="1"/>
              <a:t>Linky</a:t>
            </a:r>
            <a:r>
              <a:rPr lang="fr-FR" dirty="0"/>
              <a:t>, Il est possible de récupérer sa courbe de charge  sur son espace client Enedis ou de certains fournisseurs : Ici Enercoop</a:t>
            </a:r>
          </a:p>
        </p:txBody>
      </p:sp>
    </p:spTree>
    <p:extLst>
      <p:ext uri="{BB962C8B-B14F-4D97-AF65-F5344CB8AC3E}">
        <p14:creationId xmlns:p14="http://schemas.microsoft.com/office/powerpoint/2010/main" val="1659686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9178" y="951501"/>
            <a:ext cx="7886700" cy="495499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091" y="3048942"/>
            <a:ext cx="6269223" cy="3150258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5774794" y="990376"/>
            <a:ext cx="2624667" cy="414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Changer ses habitudes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50860" y="1515267"/>
            <a:ext cx="6536268" cy="4151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Programmer ses appareils électroménagers entre 11 h et 15 h30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2466" y="2223103"/>
            <a:ext cx="5054601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des gestionnaires intelligents pour mettre en route les appareils en période de production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605990" y="2223103"/>
            <a:ext cx="3276600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le ballon d’eau chaude pour absorber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0580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94733" y="1134533"/>
            <a:ext cx="8779933" cy="4834870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Voici un site qui publie les tarifs, d’autres existent: </a:t>
            </a:r>
            <a:r>
              <a:rPr lang="fr-FR" dirty="0" smtClean="0">
                <a:hlinkClick r:id="rId2"/>
              </a:rPr>
              <a:t>https://www.les-energies-renouvelables.eu/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Tarifs en obligation d’achat de vente du surplus et prime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954866"/>
            <a:ext cx="6697339" cy="3481797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287866" y="1134532"/>
            <a:ext cx="2133600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Tarifs actualisés tous les 3 mois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561166" y="1134532"/>
            <a:ext cx="3268134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Bloqués lorsque la demande de raccordement est déclarée  complète par Enedis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047316" y="1151855"/>
            <a:ext cx="2055283" cy="893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Contrat de 20 ans avec EDF OA.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94733" y="3429000"/>
            <a:ext cx="2082593" cy="8595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y a une prime d’investissement versée sur 5 ans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296" y="4408695"/>
            <a:ext cx="2167467" cy="14333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L’installation doit être faite par un installateur certifié pour vendre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8733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75267"/>
            <a:ext cx="7886700" cy="48941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coût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628650" y="1075267"/>
            <a:ext cx="5526617" cy="872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Coût entre 2400 </a:t>
            </a:r>
            <a:r>
              <a:rPr lang="fr-FR" dirty="0"/>
              <a:t>à 2800 €/</a:t>
            </a:r>
            <a:r>
              <a:rPr lang="fr-FR" dirty="0" smtClean="0"/>
              <a:t>kWc </a:t>
            </a:r>
            <a:r>
              <a:rPr lang="fr-FR" dirty="0"/>
              <a:t>dont il faut déduire la prime </a:t>
            </a:r>
            <a:r>
              <a:rPr lang="fr-FR" dirty="0" smtClean="0"/>
              <a:t>d’investissement en cas de vente du surplus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597150" y="2152751"/>
            <a:ext cx="5918200" cy="795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Certains installateurs proposent des offres dites « groupées » à des tarifs attractifs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94265" y="3154035"/>
            <a:ext cx="2726267" cy="804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TVA est à 10 % pour les installations &lt; 3 kWc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458789" y="3331692"/>
            <a:ext cx="3733800" cy="156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taxe d’utilisation du réseau public (</a:t>
            </a:r>
            <a:r>
              <a:rPr lang="fr-FR" dirty="0" err="1" smtClean="0"/>
              <a:t>Turpe</a:t>
            </a:r>
            <a:r>
              <a:rPr lang="fr-FR" dirty="0" smtClean="0"/>
              <a:t>) est à acquitter chaque année en cas de revente du surplus.</a:t>
            </a:r>
          </a:p>
          <a:p>
            <a:pPr algn="ctr"/>
            <a:r>
              <a:rPr lang="fr-FR" dirty="0" smtClean="0"/>
              <a:t>10 € pour un 3 kWc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69999" y="4379685"/>
            <a:ext cx="2726267" cy="1168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vente du surplus n’est pas imposable pour les installations &lt; 3 kWc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0596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L’installateur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132114" y="2029097"/>
            <a:ext cx="3187337" cy="10885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conseillé de choisir un installateur certifié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7886" t="9845" r="7965" b="9403"/>
          <a:stretch/>
        </p:blipFill>
        <p:spPr>
          <a:xfrm>
            <a:off x="3412127" y="3241605"/>
            <a:ext cx="2116182" cy="127145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800328" y="2852705"/>
            <a:ext cx="3875314" cy="5660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Reconnu garant de l’environnement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896983" y="4724800"/>
            <a:ext cx="4545874" cy="722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qualifications de l’installateur sont nécessaires pour la vente du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7766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Batterie virtuelle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30947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86268" y="1120784"/>
            <a:ext cx="3953933" cy="4848618"/>
          </a:xfrm>
        </p:spPr>
        <p:txBody>
          <a:bodyPr/>
          <a:lstStyle/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r>
              <a:rPr lang="fr-FR" dirty="0" smtClean="0"/>
              <a:t>Voici un exemple :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www.autoconsommer.com</a:t>
            </a:r>
            <a:r>
              <a:rPr lang="fr-FR" dirty="0" smtClean="0"/>
              <a:t>  (</a:t>
            </a:r>
            <a:r>
              <a:rPr lang="fr-FR" dirty="0" err="1" smtClean="0"/>
              <a:t>Axun</a:t>
            </a:r>
            <a:r>
              <a:rPr lang="fr-FR" dirty="0" smtClean="0"/>
              <a:t> distributeur de matériel photovoltaïque) ne demande pas d’inscription et ne propose pas de devis en fin de simulation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01" y="1120784"/>
            <a:ext cx="5003800" cy="547010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94735" y="1120784"/>
            <a:ext cx="3945466" cy="1193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De nombreux sites proposent des simulateurs, ils émanent la plupart du temps de fournisseurs ou d’installateurs</a:t>
            </a:r>
          </a:p>
        </p:txBody>
      </p:sp>
    </p:spTree>
    <p:extLst>
      <p:ext uri="{BB962C8B-B14F-4D97-AF65-F5344CB8AC3E}">
        <p14:creationId xmlns:p14="http://schemas.microsoft.com/office/powerpoint/2010/main" val="1546551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Principe de production d’électricité photovoltaïque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95288" y="1051978"/>
            <a:ext cx="4575017" cy="425767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21416" y="5142692"/>
            <a:ext cx="2999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L’onduleur peut être remplacé</a:t>
            </a:r>
            <a:br>
              <a:rPr lang="fr-FR" dirty="0" smtClean="0"/>
            </a:br>
            <a:r>
              <a:rPr lang="fr-FR" dirty="0" smtClean="0"/>
              <a:t> par des micro-onduleurs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513887" y="1178570"/>
            <a:ext cx="3403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L’autoconsommation, c’est l’utilisation de tout ou partie de l’électricité solaire sur le lieu où elle est produite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4685211" y="3370086"/>
            <a:ext cx="43576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L’électricité produite peut être consommer en totalité ou partiellement, le surplus peut être au choix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Injectée sur le réseau électrique (vendue ou cédée gratuitement)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Stockée dans un parc de batteries. (prix élevé)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1597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65867"/>
            <a:ext cx="9132028" cy="2889309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Outils</a:t>
            </a:r>
          </a:p>
        </p:txBody>
      </p:sp>
    </p:spTree>
    <p:extLst>
      <p:ext uri="{BB962C8B-B14F-4D97-AF65-F5344CB8AC3E}">
        <p14:creationId xmlns:p14="http://schemas.microsoft.com/office/powerpoint/2010/main" val="14542978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Pvgis</a:t>
            </a:r>
            <a:r>
              <a:rPr lang="fr-FR" dirty="0" smtClean="0"/>
              <a:t> permet de simuler sa production, (programme européen)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re.jrc.ec.europa.eu/pvg_tools/fr/tools.html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558" y="1710267"/>
            <a:ext cx="5551284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33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351338"/>
          </a:xfrm>
        </p:spPr>
        <p:txBody>
          <a:bodyPr/>
          <a:lstStyle/>
          <a:p>
            <a:r>
              <a:rPr lang="fr-FR" dirty="0" smtClean="0"/>
              <a:t>Le watt-crête  (</a:t>
            </a:r>
            <a:r>
              <a:rPr lang="fr-FR" dirty="0" err="1" smtClean="0"/>
              <a:t>Wc</a:t>
            </a:r>
            <a:r>
              <a:rPr lang="fr-FR" dirty="0" smtClean="0"/>
              <a:t>) est l’unité de mesure de puissance d’un panneau </a:t>
            </a:r>
            <a:r>
              <a:rPr lang="fr-FR" dirty="0" smtClean="0"/>
              <a:t>photovoltaïque, les panneaux actuels sont autour de 400 </a:t>
            </a:r>
            <a:r>
              <a:rPr lang="fr-FR" dirty="0" err="1" smtClean="0"/>
              <a:t>Wc</a:t>
            </a:r>
            <a:r>
              <a:rPr lang="fr-FR" dirty="0" smtClean="0"/>
              <a:t>,</a:t>
            </a:r>
            <a:endParaRPr lang="fr-FR" dirty="0" smtClean="0"/>
          </a:p>
          <a:p>
            <a:r>
              <a:rPr lang="fr-FR" dirty="0" smtClean="0"/>
              <a:t>Le watt (W) est la puissance fournie à un instant t par un panneau ou la puissance d’un appareil. 1 000 </a:t>
            </a:r>
            <a:r>
              <a:rPr lang="fr-FR" dirty="0" smtClean="0"/>
              <a:t>W = 1 kW</a:t>
            </a:r>
            <a:endParaRPr lang="fr-FR" dirty="0" smtClean="0"/>
          </a:p>
          <a:p>
            <a:r>
              <a:rPr lang="fr-FR" dirty="0" smtClean="0"/>
              <a:t>Le </a:t>
            </a:r>
            <a:r>
              <a:rPr lang="fr-FR" dirty="0"/>
              <a:t>w</a:t>
            </a:r>
            <a:r>
              <a:rPr lang="fr-FR" dirty="0" smtClean="0"/>
              <a:t>att heure (Wh) </a:t>
            </a:r>
            <a:r>
              <a:rPr lang="fr-FR" dirty="0"/>
              <a:t>e</a:t>
            </a:r>
            <a:r>
              <a:rPr lang="fr-FR" dirty="0" smtClean="0"/>
              <a:t>st l’unité de mesure de la quantité d’énergie produite par un panneau photovoltaïque ou l’énergie consommée par un appareil. 1 000 Wh = 1 kWh</a:t>
            </a:r>
          </a:p>
          <a:p>
            <a:pPr marL="0" indent="0">
              <a:buNone/>
            </a:pPr>
            <a:r>
              <a:rPr lang="fr-FR" dirty="0" smtClean="0"/>
              <a:t>1 kW fourni pendant 1 heure donnera la quantité d’énergie de 1 kWh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unités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78" y="3708442"/>
            <a:ext cx="2382713" cy="206501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39229" y="5612662"/>
            <a:ext cx="4228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  <a:r>
              <a:rPr lang="fr-FR" dirty="0" smtClean="0"/>
              <a:t>anneau de 400 </a:t>
            </a:r>
            <a:r>
              <a:rPr lang="fr-FR" dirty="0" err="1" smtClean="0"/>
              <a:t>Wc</a:t>
            </a:r>
            <a:r>
              <a:rPr lang="fr-FR" dirty="0" smtClean="0"/>
              <a:t> : surface environ 2 m²</a:t>
            </a:r>
            <a:endParaRPr lang="fr-FR" dirty="0"/>
          </a:p>
        </p:txBody>
      </p:sp>
      <p:sp>
        <p:nvSpPr>
          <p:cNvPr id="8" name="Flèche droite 7"/>
          <p:cNvSpPr/>
          <p:nvPr/>
        </p:nvSpPr>
        <p:spPr>
          <a:xfrm>
            <a:off x="2633153" y="4427150"/>
            <a:ext cx="888275" cy="421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3532640" y="4030133"/>
            <a:ext cx="52645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/>
              <a:t>560 kWh/an maximum dans la</a:t>
            </a:r>
          </a:p>
          <a:p>
            <a:r>
              <a:rPr lang="fr-FR" sz="3200" dirty="0" smtClean="0"/>
              <a:t>région toulousaine</a:t>
            </a:r>
            <a:endParaRPr lang="fr-FR" sz="3200" dirty="0"/>
          </a:p>
        </p:txBody>
      </p:sp>
      <p:sp>
        <p:nvSpPr>
          <p:cNvPr id="10" name="ZoneTexte 9"/>
          <p:cNvSpPr txBox="1"/>
          <p:nvPr/>
        </p:nvSpPr>
        <p:spPr>
          <a:xfrm>
            <a:off x="4893680" y="5260590"/>
            <a:ext cx="3670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quantité d’énergie produite dépendra de l’ensoleillement , de l’orientation, de l’inclinaison, et des ombres portées.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0084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309157" y="1663700"/>
            <a:ext cx="6979709" cy="3530600"/>
          </a:xfrm>
        </p:spPr>
        <p:txBody>
          <a:bodyPr>
            <a:noAutofit/>
          </a:bodyPr>
          <a:lstStyle/>
          <a:p>
            <a:endParaRPr lang="fr-FR" sz="4000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Ma toiture est elle éligible ?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159933" y="1663700"/>
            <a:ext cx="7008811" cy="24087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600" dirty="0"/>
              <a:t>Avant d’envisager d’installer des panneaux </a:t>
            </a:r>
            <a:r>
              <a:rPr lang="fr-FR" sz="3600" dirty="0" smtClean="0"/>
              <a:t>photovoltaïques, </a:t>
            </a:r>
            <a:r>
              <a:rPr lang="fr-FR" sz="3600" dirty="0"/>
              <a:t>il est important de vérifier que la toiture peut </a:t>
            </a:r>
            <a:r>
              <a:rPr lang="fr-FR" sz="3600" dirty="0" smtClean="0"/>
              <a:t>les accueillir </a:t>
            </a:r>
            <a:r>
              <a:rPr lang="fr-FR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34569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85333"/>
            <a:ext cx="7886700" cy="4784070"/>
          </a:xfrm>
        </p:spPr>
        <p:txBody>
          <a:bodyPr/>
          <a:lstStyle/>
          <a:p>
            <a:r>
              <a:rPr lang="fr-FR" dirty="0" smtClean="0"/>
              <a:t>Orientation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	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-1" r="697"/>
          <a:stretch/>
        </p:blipFill>
        <p:spPr>
          <a:xfrm>
            <a:off x="931332" y="1633449"/>
            <a:ext cx="4114801" cy="283456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5509682" y="1185333"/>
            <a:ext cx="2923118" cy="1164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L'irradiation solaire sera maximum </a:t>
            </a:r>
            <a:r>
              <a:rPr lang="fr-FR" dirty="0" smtClean="0"/>
              <a:t>en juin, juillet, août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8966" y="4638937"/>
            <a:ext cx="8441267" cy="1152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Les toitures sont </a:t>
            </a:r>
            <a:r>
              <a:rPr lang="fr-FR" dirty="0" smtClean="0"/>
              <a:t>éligibles avec une orientation </a:t>
            </a:r>
            <a:r>
              <a:rPr lang="fr-FR" dirty="0" smtClean="0"/>
              <a:t>de – 90° à + 90° avec des pertes de rendement suivant </a:t>
            </a:r>
            <a:r>
              <a:rPr lang="fr-FR" dirty="0" smtClean="0"/>
              <a:t>l’orientation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460" y="2739056"/>
            <a:ext cx="3366173" cy="208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83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Surface : </a:t>
            </a:r>
            <a:r>
              <a:rPr lang="fr-FR" dirty="0" smtClean="0"/>
              <a:t>Déterminer la surface disponible réellement exploitable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/>
              <a:t>Inclinaison </a:t>
            </a:r>
            <a:r>
              <a:rPr lang="fr-FR" dirty="0" smtClean="0"/>
              <a:t>: optimale </a:t>
            </a:r>
            <a:r>
              <a:rPr lang="fr-FR" dirty="0"/>
              <a:t>30 à 35 </a:t>
            </a:r>
            <a:r>
              <a:rPr lang="fr-FR" dirty="0" smtClean="0"/>
              <a:t>°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227151"/>
            <a:ext cx="2742777" cy="216535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5028355" y="2227151"/>
            <a:ext cx="2590800" cy="14139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Ici le pan éligible au sud-est est très encombrée :</a:t>
            </a:r>
          </a:p>
          <a:p>
            <a:pPr algn="ctr"/>
            <a:r>
              <a:rPr lang="fr-FR" dirty="0" smtClean="0"/>
              <a:t>Velux, cheminée, chauffe-eau solaire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408084" y="3793734"/>
            <a:ext cx="2997199" cy="7027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Prévoir des cheminements de circulation. 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4653948" y="4748759"/>
            <a:ext cx="2997199" cy="7027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Dans la région nous sommes plutôt à 20 °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15292" y="5483128"/>
            <a:ext cx="3667820" cy="9198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système fonctionnera de 0  à 90 ° avec des pertes de rendement suivant l’inclinaison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376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Ombrage 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Structure :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41" y="2150533"/>
            <a:ext cx="5502249" cy="178686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681523" y="1286933"/>
            <a:ext cx="3572934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trop d’ombrage le projet ne devient plus </a:t>
            </a:r>
            <a:r>
              <a:rPr lang="fr-FR" dirty="0" smtClean="0"/>
              <a:t>rentable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16200" y="4268534"/>
            <a:ext cx="5020734" cy="8805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important de vérifier que la charpente soit en bon état et puisse supporter la surcharge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68498" y="5397764"/>
            <a:ext cx="4144435" cy="4914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Environ 13 kg/m² en superposition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0444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Geoportail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>
                <a:hlinkClick r:id="rId2"/>
              </a:rPr>
              <a:t>https://www.geoportail.gouv.fr/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</a:t>
            </a:r>
            <a:r>
              <a:rPr lang="fr-FR" dirty="0" smtClean="0"/>
              <a:t>? Les 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03" y="1374735"/>
            <a:ext cx="4254481" cy="1918799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644861" y="5069111"/>
            <a:ext cx="4379403" cy="10075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</a:t>
            </a:r>
            <a:r>
              <a:rPr lang="fr-FR" dirty="0" err="1" smtClean="0"/>
              <a:t>géoportail</a:t>
            </a:r>
            <a:r>
              <a:rPr lang="fr-FR" dirty="0" smtClean="0"/>
              <a:t> mesure l’orientation par rapport au nord, il faut enlever 180 °,</a:t>
            </a:r>
          </a:p>
          <a:p>
            <a:pPr algn="ctr"/>
            <a:r>
              <a:rPr lang="fr-FR" dirty="0" smtClean="0"/>
              <a:t>ici </a:t>
            </a:r>
            <a:r>
              <a:rPr lang="fr-FR" dirty="0" smtClean="0"/>
              <a:t>: 117,3° - 180 °= - 62,7 °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135" y="1357308"/>
            <a:ext cx="3719512" cy="344913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9333" y="3335820"/>
            <a:ext cx="2696614" cy="27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49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351338"/>
          </a:xfrm>
        </p:spPr>
        <p:txBody>
          <a:bodyPr/>
          <a:lstStyle/>
          <a:p>
            <a:r>
              <a:rPr lang="fr-FR" dirty="0"/>
              <a:t>Google </a:t>
            </a:r>
            <a:r>
              <a:rPr lang="fr-FR" dirty="0" err="1"/>
              <a:t>Map</a:t>
            </a:r>
            <a:r>
              <a:rPr lang="fr-FR" dirty="0"/>
              <a:t> </a:t>
            </a:r>
            <a:r>
              <a:rPr lang="fr-FR" dirty="0" smtClean="0"/>
              <a:t>: </a:t>
            </a: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://www.google.fr/maps</a:t>
            </a:r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 Les outils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34" y="1569748"/>
            <a:ext cx="2438400" cy="356105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5816" y="1610223"/>
            <a:ext cx="4146985" cy="2430991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4715932" y="4191000"/>
            <a:ext cx="3636869" cy="13123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L’outil </a:t>
            </a:r>
            <a:r>
              <a:rPr lang="fr-FR" dirty="0" err="1" smtClean="0"/>
              <a:t>street</a:t>
            </a:r>
            <a:r>
              <a:rPr lang="fr-FR" dirty="0" smtClean="0"/>
              <a:t> </a:t>
            </a:r>
            <a:r>
              <a:rPr lang="fr-FR" dirty="0" err="1" smtClean="0"/>
              <a:t>view</a:t>
            </a:r>
            <a:r>
              <a:rPr lang="fr-FR" dirty="0" smtClean="0"/>
              <a:t> peut permettre de visualiser les ombrages.</a:t>
            </a:r>
          </a:p>
          <a:p>
            <a:pPr algn="ctr"/>
            <a:r>
              <a:rPr lang="fr-FR" dirty="0" smtClean="0"/>
              <a:t>Ici 2 arbres peuvent apporter un ombrage proche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28043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52A42D3C-8E09-4BB7-A3DC-55A687565EC0}" vid="{76AE9401-5D20-480C-8770-0B796FBA0D4D}"/>
    </a:ext>
  </a:extLst>
</a:theme>
</file>

<file path=ppt/theme/theme2.xml><?xml version="1.0" encoding="utf-8"?>
<a:theme xmlns:a="http://schemas.openxmlformats.org/drawingml/2006/main" name="Rapport de gestion Activité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3.xml><?xml version="1.0" encoding="utf-8"?>
<a:theme xmlns:a="http://schemas.openxmlformats.org/drawingml/2006/main" name="COLLECTIFS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782</TotalTime>
  <Words>880</Words>
  <Application>Microsoft Office PowerPoint</Application>
  <PresentationFormat>Affichage à l'écran (4:3)</PresentationFormat>
  <Paragraphs>141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Police système Courant</vt:lpstr>
      <vt:lpstr>Thème1</vt:lpstr>
      <vt:lpstr>Rapport de gestion Activité</vt:lpstr>
      <vt:lpstr>COLLECTIFS</vt:lpstr>
      <vt:lpstr>Conception personnalisée</vt:lpstr>
      <vt:lpstr>L’autoconsommation individuelle</vt:lpstr>
      <vt:lpstr>Principe de production d’électricité photovoltaïque</vt:lpstr>
      <vt:lpstr>Les unités</vt:lpstr>
      <vt:lpstr>Ma toiture est elle éligible ?</vt:lpstr>
      <vt:lpstr>Ma toiture est elle éligible ?</vt:lpstr>
      <vt:lpstr>Ma toiture est elle éligible ?</vt:lpstr>
      <vt:lpstr>Ma toiture est elle éligible ?</vt:lpstr>
      <vt:lpstr>Ma toiture est elle éligible ? Les outils</vt:lpstr>
      <vt:lpstr>Ma toiture est elle éligible ? Les outils</vt:lpstr>
      <vt:lpstr>Puissance crête maximum installable</vt:lpstr>
      <vt:lpstr>Exemple de courbes de production</vt:lpstr>
      <vt:lpstr>Exemple de courbes de production</vt:lpstr>
      <vt:lpstr>Quelle puissance installer ?</vt:lpstr>
      <vt:lpstr>Optimiser sa consommation</vt:lpstr>
      <vt:lpstr>Tarifs en obligation d’achat de vente du surplus et prime</vt:lpstr>
      <vt:lpstr>Le coût</vt:lpstr>
      <vt:lpstr>L’installateur</vt:lpstr>
      <vt:lpstr>Batterie virtuelle</vt:lpstr>
      <vt:lpstr>Outils </vt:lpstr>
      <vt:lpstr>Outils</vt:lpstr>
      <vt:lpstr>Outils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L’autoconsommation individuelle</dc:title>
  <dc:creator>Jean-Paul Gardette</dc:creator>
  <cp:lastModifiedBy>Jean-Paul</cp:lastModifiedBy>
  <cp:revision>66</cp:revision>
  <dcterms:created xsi:type="dcterms:W3CDTF">2022-10-18T11:53:32Z</dcterms:created>
  <dcterms:modified xsi:type="dcterms:W3CDTF">2022-11-25T17:45:22Z</dcterms:modified>
</cp:coreProperties>
</file>