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notesMasterIdLst>
    <p:notesMasterId r:id="rId30"/>
  </p:notesMasterIdLst>
  <p:sldIdLst>
    <p:sldId id="256" r:id="rId5"/>
    <p:sldId id="279" r:id="rId6"/>
    <p:sldId id="278" r:id="rId7"/>
    <p:sldId id="257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9" r:id="rId16"/>
    <p:sldId id="270" r:id="rId17"/>
    <p:sldId id="266" r:id="rId18"/>
    <p:sldId id="268" r:id="rId19"/>
    <p:sldId id="271" r:id="rId20"/>
    <p:sldId id="272" r:id="rId21"/>
    <p:sldId id="275" r:id="rId22"/>
    <p:sldId id="277" r:id="rId23"/>
    <p:sldId id="276" r:id="rId24"/>
    <p:sldId id="267" r:id="rId25"/>
    <p:sldId id="274" r:id="rId26"/>
    <p:sldId id="273" r:id="rId27"/>
    <p:sldId id="281" r:id="rId28"/>
    <p:sldId id="280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5B8D5-7855-4952-A876-A92A462A6BEC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63BC6-7AEC-450A-A595-55146A46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54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15" indent="-185715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185715" indent="-185715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185715" indent="-185715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6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1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-photovoltaique.fr/" TargetMode="External"/><Relationship Id="rId2" Type="http://schemas.openxmlformats.org/officeDocument/2006/relationships/hyperlink" Target="https://www.photovoltaique.inf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dpv.fr/fr/" TargetMode="External"/><Relationship Id="rId4" Type="http://schemas.openxmlformats.org/officeDocument/2006/relationships/hyperlink" Target="https://gppep.org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Les </a:t>
            </a:r>
            <a:r>
              <a:rPr lang="fr-FR" dirty="0" smtClean="0"/>
              <a:t>outils</a:t>
            </a:r>
          </a:p>
          <a:p>
            <a:pPr lvl="1"/>
            <a:r>
              <a:rPr lang="fr-FR" dirty="0" smtClean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593" y="1813401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936" y="1813401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036221" y="4950086"/>
            <a:ext cx="4368414" cy="807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910105" y="4014023"/>
            <a:ext cx="3948489" cy="81734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Ici 2 arbres peuvent apporter un ombrage proche</a:t>
            </a:r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38590" y="2759544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28650" y="5065190"/>
            <a:ext cx="5892800" cy="575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puissance maximale installable n’est pas forcément la puissance qui sera choisie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145280" y="3683260"/>
            <a:ext cx="4136571" cy="106613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: ceci est approximatif, une implantation est nécessaire pour plus de précision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2238103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Hiver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48400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Eté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853440" y="2960914"/>
            <a:ext cx="211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87085" y="2751909"/>
            <a:ext cx="1271452" cy="40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0,95 K W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731726" y="3239588"/>
            <a:ext cx="1665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984127" y="2997832"/>
            <a:ext cx="1062446" cy="44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 KW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91396" y="1418290"/>
            <a:ext cx="1573592" cy="391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23/12/2021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4617134" y="1413198"/>
            <a:ext cx="1557243" cy="396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18/06/2022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713350" y="1859182"/>
            <a:ext cx="1210492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3,5 kWh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6590485" y="1838324"/>
            <a:ext cx="1316898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34,88 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974309" y="2608772"/>
            <a:ext cx="7794626" cy="3446892"/>
            <a:chOff x="983191" y="2608772"/>
            <a:chExt cx="7794626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770438" y="5328940"/>
              <a:ext cx="4007379" cy="398383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727" y="1208142"/>
            <a:ext cx="4918509" cy="2068207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91" y="3048942"/>
            <a:ext cx="6269223" cy="315025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58789" y="333169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L’installateur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132114" y="2029097"/>
            <a:ext cx="3187337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conseillé de choisir un installateur certifié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886" t="9845" r="7965" b="9403"/>
          <a:stretch/>
        </p:blipFill>
        <p:spPr>
          <a:xfrm>
            <a:off x="3412127" y="3241605"/>
            <a:ext cx="2116182" cy="127145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800328" y="2852705"/>
            <a:ext cx="3875314" cy="566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Reconnu garant de l’environnement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96983" y="4724800"/>
            <a:ext cx="4545874" cy="722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qualifications de l’installateur sont nécessaires pour la vente du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766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Formalités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896983" y="1975982"/>
            <a:ext cx="2987040" cy="42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Déclaration préalable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571898" y="2699188"/>
            <a:ext cx="3927566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Demande de raccordement à </a:t>
            </a:r>
            <a:r>
              <a:rPr lang="fr-FR" dirty="0" err="1" smtClean="0"/>
              <a:t>Enédis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68580" y="3702094"/>
            <a:ext cx="4371703" cy="505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Attestation CONSUEL si vente surplus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001488" y="4725978"/>
            <a:ext cx="5216433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Contrat d’obligation d’achat EDF si vente surplus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268580" y="5576268"/>
            <a:ext cx="6130835" cy="5883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L’installateur dans la plupart des cas s’occupera des formalités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955176" y="2099393"/>
            <a:ext cx="3370215" cy="4004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1 mois </a:t>
            </a:r>
            <a:r>
              <a:rPr lang="fr-FR" dirty="0" smtClean="0"/>
              <a:t> </a:t>
            </a:r>
            <a:r>
              <a:rPr lang="fr-FR" i="1" dirty="0" smtClean="0"/>
              <a:t>(2 </a:t>
            </a:r>
            <a:r>
              <a:rPr lang="fr-FR" i="1" dirty="0" smtClean="0"/>
              <a:t>mois secteur </a:t>
            </a:r>
            <a:r>
              <a:rPr lang="fr-FR" i="1" dirty="0" smtClean="0"/>
              <a:t>ABF)</a:t>
            </a:r>
            <a:endParaRPr lang="fr-FR" i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34743" y="2784695"/>
            <a:ext cx="2926080" cy="6325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3 mois (15 jours si pas vente surplus)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523834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Icéa coopérative d’intérêt collectif en </a:t>
            </a:r>
            <a:r>
              <a:rPr lang="fr-FR" dirty="0" smtClean="0"/>
              <a:t>chiffres</a:t>
            </a:r>
          </a:p>
          <a:p>
            <a:r>
              <a:rPr lang="fr-FR" dirty="0" smtClean="0"/>
              <a:t>Principe </a:t>
            </a:r>
            <a:r>
              <a:rPr lang="fr-FR" dirty="0"/>
              <a:t>de production d’électricité </a:t>
            </a:r>
            <a:r>
              <a:rPr lang="fr-FR" dirty="0" smtClean="0"/>
              <a:t>photovoltaïque</a:t>
            </a:r>
          </a:p>
          <a:p>
            <a:r>
              <a:rPr lang="fr-FR" dirty="0"/>
              <a:t>Les </a:t>
            </a:r>
            <a:r>
              <a:rPr lang="fr-FR" dirty="0" smtClean="0"/>
              <a:t>unités</a:t>
            </a:r>
          </a:p>
          <a:p>
            <a:r>
              <a:rPr lang="fr-FR" dirty="0"/>
              <a:t>Ma toiture </a:t>
            </a:r>
            <a:r>
              <a:rPr lang="fr-FR" dirty="0" smtClean="0"/>
              <a:t>est-elle éligible?</a:t>
            </a:r>
          </a:p>
          <a:p>
            <a:r>
              <a:rPr lang="fr-FR" dirty="0" smtClean="0"/>
              <a:t>Puissance </a:t>
            </a:r>
            <a:r>
              <a:rPr lang="fr-FR" dirty="0"/>
              <a:t>crête maximum </a:t>
            </a:r>
            <a:r>
              <a:rPr lang="fr-FR" dirty="0" smtClean="0"/>
              <a:t>installable</a:t>
            </a:r>
          </a:p>
          <a:p>
            <a:r>
              <a:rPr lang="fr-FR" dirty="0"/>
              <a:t>Exemple de courbes de </a:t>
            </a:r>
            <a:r>
              <a:rPr lang="fr-FR" dirty="0" smtClean="0"/>
              <a:t>production</a:t>
            </a:r>
          </a:p>
          <a:p>
            <a:r>
              <a:rPr lang="fr-FR" dirty="0"/>
              <a:t>Quelle puissance </a:t>
            </a:r>
            <a:r>
              <a:rPr lang="fr-FR" dirty="0" smtClean="0"/>
              <a:t>installer</a:t>
            </a:r>
            <a:endParaRPr lang="fr-FR" dirty="0"/>
          </a:p>
          <a:p>
            <a:r>
              <a:rPr lang="fr-FR" dirty="0"/>
              <a:t>Le </a:t>
            </a:r>
            <a:r>
              <a:rPr lang="fr-FR" dirty="0" smtClean="0"/>
              <a:t>coût</a:t>
            </a:r>
          </a:p>
          <a:p>
            <a:r>
              <a:rPr lang="fr-FR" dirty="0" smtClean="0"/>
              <a:t>L’installateur</a:t>
            </a:r>
          </a:p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</a:p>
          <a:p>
            <a:r>
              <a:rPr lang="fr-FR" dirty="0"/>
              <a:t>Tarifs en obligation d’achat de vente du surplus et </a:t>
            </a:r>
            <a:r>
              <a:rPr lang="fr-FR" dirty="0" smtClean="0"/>
              <a:t>prime</a:t>
            </a:r>
          </a:p>
          <a:p>
            <a:r>
              <a:rPr lang="fr-FR" dirty="0"/>
              <a:t>Batterie </a:t>
            </a:r>
            <a:r>
              <a:rPr lang="fr-FR" dirty="0" smtClean="0"/>
              <a:t>virtuelle</a:t>
            </a:r>
          </a:p>
          <a:p>
            <a:r>
              <a:rPr lang="fr-FR" dirty="0" smtClean="0"/>
              <a:t>Outils</a:t>
            </a:r>
          </a:p>
          <a:p>
            <a:r>
              <a:rPr lang="fr-FR" dirty="0" smtClean="0"/>
              <a:t>Liens utiles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menu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369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572000" y="1813234"/>
            <a:ext cx="3943350" cy="844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Ils comptabilisent le </a:t>
            </a:r>
            <a:r>
              <a:rPr lang="fr-FR" dirty="0"/>
              <a:t>surplus mis sur le réseau comme </a:t>
            </a:r>
            <a:r>
              <a:rPr lang="fr-FR" dirty="0" smtClean="0"/>
              <a:t>un crédit d’énergie.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Batterie virtuelle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35576" y="1701173"/>
            <a:ext cx="3796937" cy="775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Des opérateurs proposent des batteries virtuelles.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171302" y="2742422"/>
            <a:ext cx="3196046" cy="775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</a:t>
            </a:r>
            <a:r>
              <a:rPr lang="fr-FR" dirty="0" err="1" smtClean="0"/>
              <a:t>autoconsommateur</a:t>
            </a:r>
            <a:r>
              <a:rPr lang="fr-FR" dirty="0" smtClean="0"/>
              <a:t> utilise son crédit d’énergie quand il en a besoin.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81" y="3319798"/>
            <a:ext cx="2786742" cy="714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redevance est payée à l’opérateur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718457" y="3910150"/>
            <a:ext cx="3431177" cy="94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taxes liées à l’acheminement sont prélevées sur les kWh ainsi consommés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88081" y="4280461"/>
            <a:ext cx="3606165" cy="8253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n’est plus possible de toucher la prime à l’investissement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017270" y="5352321"/>
            <a:ext cx="4416879" cy="54811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Bien vérifier la rentabilité avant de souscrire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08617" y="2566454"/>
            <a:ext cx="2585629" cy="601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On ne vend plus le surplus à 10 cts/KWh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3094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7"/>
            <a:ext cx="9132028" cy="2889309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288869"/>
            <a:ext cx="8053796" cy="4680534"/>
          </a:xfrm>
        </p:spPr>
        <p:txBody>
          <a:bodyPr>
            <a:normAutofit lnSpcReduction="10000"/>
          </a:bodyPr>
          <a:lstStyle/>
          <a:p>
            <a:r>
              <a:rPr lang="fr-FR" b="1" dirty="0" smtClean="0"/>
              <a:t>Photovoltaïque info :  </a:t>
            </a:r>
            <a:r>
              <a:rPr lang="fr-FR" dirty="0" smtClean="0"/>
              <a:t>Le </a:t>
            </a:r>
            <a:r>
              <a:rPr lang="fr-FR" dirty="0"/>
              <a:t>Centre de Ressources </a:t>
            </a:r>
            <a:r>
              <a:rPr lang="fr-FR" dirty="0" smtClean="0"/>
              <a:t>du Photovoltaïque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www.photovoltaique.info</a:t>
            </a:r>
            <a:endParaRPr lang="fr-FR" dirty="0" smtClean="0"/>
          </a:p>
          <a:p>
            <a:pPr marL="0" indent="0">
              <a:buNone/>
            </a:pPr>
            <a:endParaRPr lang="fr-FR" dirty="0" smtClean="0">
              <a:hlinkClick r:id="rId3"/>
            </a:endParaRPr>
          </a:p>
          <a:p>
            <a:r>
              <a:rPr lang="fr-FR" b="1" dirty="0" smtClean="0"/>
              <a:t>Forum </a:t>
            </a:r>
            <a:r>
              <a:rPr lang="fr-FR" b="1" dirty="0" err="1" smtClean="0"/>
              <a:t>photovoltaique</a:t>
            </a:r>
            <a:r>
              <a:rPr lang="fr-FR" b="1" dirty="0" smtClean="0"/>
              <a:t> :  </a:t>
            </a:r>
            <a:r>
              <a:rPr lang="fr-FR" dirty="0" smtClean="0"/>
              <a:t>Forum </a:t>
            </a:r>
            <a:r>
              <a:rPr lang="fr-FR" dirty="0"/>
              <a:t>sur les installations de production d'électricité </a:t>
            </a:r>
            <a:r>
              <a:rPr lang="fr-FR" dirty="0" err="1"/>
              <a:t>photovoltaique</a:t>
            </a:r>
            <a:r>
              <a:rPr lang="fr-FR" dirty="0"/>
              <a:t>/solaire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>
                <a:hlinkClick r:id="rId3"/>
              </a:rPr>
              <a:t>https</a:t>
            </a:r>
            <a:r>
              <a:rPr lang="fr-FR" dirty="0">
                <a:hlinkClick r:id="rId3"/>
              </a:rPr>
              <a:t>://</a:t>
            </a:r>
            <a:r>
              <a:rPr lang="fr-FR" dirty="0" smtClean="0">
                <a:hlinkClick r:id="rId3"/>
              </a:rPr>
              <a:t>forum-photovoltaique.fr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GPPEP :</a:t>
            </a:r>
            <a:r>
              <a:rPr lang="fr-FR" b="1" dirty="0"/>
              <a:t> </a:t>
            </a:r>
            <a:r>
              <a:rPr lang="fr-FR" dirty="0" smtClean="0"/>
              <a:t>Groupement des particuliers producteurs d’électricité photovoltaïque</a:t>
            </a:r>
          </a:p>
          <a:p>
            <a:pPr marL="0" indent="0">
              <a:buNone/>
            </a:pPr>
            <a:r>
              <a:rPr lang="fr-FR" dirty="0" smtClean="0">
                <a:hlinkClick r:id="rId4"/>
              </a:rPr>
              <a:t>https</a:t>
            </a:r>
            <a:r>
              <a:rPr lang="fr-FR" dirty="0">
                <a:hlinkClick r:id="rId4"/>
              </a:rPr>
              <a:t>://gppep.org</a:t>
            </a:r>
            <a:r>
              <a:rPr lang="fr-FR" dirty="0" smtClean="0">
                <a:hlinkClick r:id="rId4"/>
              </a:rPr>
              <a:t>/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BDPV : </a:t>
            </a:r>
            <a:r>
              <a:rPr lang="fr-FR" dirty="0" smtClean="0"/>
              <a:t>Base de donnée qui permet de surveiller son installation </a:t>
            </a:r>
            <a:endParaRPr lang="fr-FR" dirty="0" smtClean="0">
              <a:hlinkClick r:id="rId5"/>
            </a:endParaRPr>
          </a:p>
          <a:p>
            <a:pPr marL="0" indent="0">
              <a:buNone/>
            </a:pPr>
            <a:r>
              <a:rPr lang="fr-FR" dirty="0" smtClean="0">
                <a:hlinkClick r:id="rId5"/>
              </a:rPr>
              <a:t>https</a:t>
            </a:r>
            <a:r>
              <a:rPr lang="fr-FR" dirty="0">
                <a:hlinkClick r:id="rId5"/>
              </a:rPr>
              <a:t>://www.bdpv.fr/fr</a:t>
            </a:r>
            <a:r>
              <a:rPr lang="fr-FR" dirty="0" smtClean="0">
                <a:hlinkClick r:id="rId5"/>
              </a:rPr>
              <a:t>/</a:t>
            </a: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utiles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5919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Nos soutiens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25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299" y="5777122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68" y="1589318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359453" y="5509672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543" y="533333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19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Aide à la décisio</a:t>
            </a:r>
            <a:r>
              <a:rPr lang="fr-FR" b="1" dirty="0">
                <a:solidFill>
                  <a:schemeClr val="bg1"/>
                </a:solidFill>
              </a:rPr>
              <a:t>n</a:t>
            </a: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100 000 € pour le 1€ = 1€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18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3" y="1758920"/>
            <a:ext cx="3267543" cy="136085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de toits à disposition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Prise de participation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à disposition de salles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Prise de participation symbolique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4398451" y="3455868"/>
            <a:ext cx="4477127" cy="140709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Communauté d’agglomération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à disposition d’une personne à mi- temps pendant un an et demi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Mise </a:t>
            </a:r>
            <a:r>
              <a:rPr lang="fr-FR" b="1" dirty="0" smtClean="0"/>
              <a:t>de 2 </a:t>
            </a:r>
            <a:r>
              <a:rPr lang="fr-FR" b="1" dirty="0"/>
              <a:t>toits à </a:t>
            </a:r>
            <a:r>
              <a:rPr lang="fr-FR" b="1" dirty="0" smtClean="0"/>
              <a:t>disposition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Prise de </a:t>
            </a:r>
            <a:r>
              <a:rPr lang="fr-FR" b="1" dirty="0" smtClean="0"/>
              <a:t>participation : 10 000 €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168206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065" y="4946512"/>
            <a:ext cx="1648082" cy="1112853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4235713" y="3246526"/>
            <a:ext cx="4802604" cy="252793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05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376" y="3230835"/>
            <a:ext cx="3263397" cy="217559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078499" y="1243556"/>
            <a:ext cx="1593136" cy="5860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6 </a:t>
            </a:r>
            <a:r>
              <a:rPr lang="fr-FR" b="1" cap="all" dirty="0"/>
              <a:t>ans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5868146" y="1502110"/>
            <a:ext cx="2084173" cy="51718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420 sociétaires</a:t>
            </a:r>
            <a:endParaRPr lang="fr-FR" b="1" cap="all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347577" y="2279356"/>
            <a:ext cx="4338515" cy="64805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160 000 €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6293576" y="2589593"/>
            <a:ext cx="2386147" cy="7193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Une quinzaine de bénévoles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5043856" y="5486637"/>
            <a:ext cx="3299253" cy="70240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100 000 € de subvention de la région Occitanie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921212" y="3513176"/>
            <a:ext cx="3500846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15 </a:t>
            </a:r>
            <a:r>
              <a:rPr lang="fr-FR" b="1" cap="all" dirty="0" smtClean="0"/>
              <a:t>installations de  6 à 36 kWc</a:t>
            </a:r>
            <a:endParaRPr lang="fr-FR" b="1" cap="all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745874" y="4684869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267 000 kWh/an</a:t>
            </a:r>
            <a:endParaRPr lang="fr-FR" b="1" cap="all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Icéa coopérative d’intérêt collectif en chiffres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6514027" y="3834732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 investissement de 420 000 €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31088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5418349" y="2126688"/>
            <a:ext cx="3595023" cy="984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L’autoconsommation, c’est l’utilisation </a:t>
            </a:r>
            <a:r>
              <a:rPr lang="fr-FR" dirty="0" smtClean="0"/>
              <a:t>de </a:t>
            </a:r>
            <a:r>
              <a:rPr lang="fr-FR" dirty="0"/>
              <a:t>l’électricité solaire sur le lieu où elle est produite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016138" y="3906896"/>
            <a:ext cx="3997234" cy="748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</a:t>
            </a:r>
            <a:r>
              <a:rPr lang="fr-FR" dirty="0"/>
              <a:t>surplus </a:t>
            </a:r>
            <a:r>
              <a:rPr lang="fr-FR" dirty="0" smtClean="0"/>
              <a:t>peut être </a:t>
            </a:r>
            <a:r>
              <a:rPr lang="fr-FR" dirty="0" smtClean="0"/>
              <a:t>injecté </a:t>
            </a:r>
            <a:r>
              <a:rPr lang="fr-FR" dirty="0" smtClean="0"/>
              <a:t>sur le </a:t>
            </a:r>
            <a:r>
              <a:rPr lang="fr-FR" dirty="0" smtClean="0"/>
              <a:t>réseau, vendu </a:t>
            </a:r>
            <a:r>
              <a:rPr lang="fr-FR" dirty="0" smtClean="0"/>
              <a:t>ou </a:t>
            </a:r>
            <a:r>
              <a:rPr lang="fr-FR" dirty="0" smtClean="0"/>
              <a:t>cédé </a:t>
            </a:r>
            <a:r>
              <a:rPr lang="fr-FR" dirty="0" smtClean="0"/>
              <a:t>gratuitement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6535" y="4981993"/>
            <a:ext cx="3317965" cy="7249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L’onduleur peut être remplacé</a:t>
            </a:r>
            <a:br>
              <a:rPr lang="fr-FR" dirty="0"/>
            </a:br>
            <a:r>
              <a:rPr lang="fr-FR" dirty="0"/>
              <a:t> par des </a:t>
            </a:r>
            <a:r>
              <a:rPr lang="fr-FR" dirty="0" smtClean="0"/>
              <a:t>micro-onduleurs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692435" y="5423846"/>
            <a:ext cx="5320937" cy="546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stockage </a:t>
            </a:r>
            <a:r>
              <a:rPr lang="fr-FR" dirty="0"/>
              <a:t>dans un parc de </a:t>
            </a:r>
            <a:r>
              <a:rPr lang="fr-FR" dirty="0" smtClean="0"/>
              <a:t>batteries a un prix élevé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737995"/>
            <a:ext cx="7886700" cy="424732"/>
          </a:xfrm>
        </p:spPr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51" y="4766844"/>
            <a:ext cx="2382713" cy="2065018"/>
          </a:xfrm>
          <a:prstGeom prst="rect">
            <a:avLst/>
          </a:prstGeom>
        </p:spPr>
      </p:pic>
      <p:sp>
        <p:nvSpPr>
          <p:cNvPr id="8" name="Flèche droite 7"/>
          <p:cNvSpPr/>
          <p:nvPr/>
        </p:nvSpPr>
        <p:spPr>
          <a:xfrm>
            <a:off x="2633153" y="4427150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202461" y="532526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32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239229" y="1400294"/>
            <a:ext cx="4566025" cy="670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watt-crête  (</a:t>
            </a:r>
            <a:r>
              <a:rPr lang="fr-FR" dirty="0" err="1"/>
              <a:t>Wc</a:t>
            </a:r>
            <a:r>
              <a:rPr lang="fr-FR" dirty="0"/>
              <a:t>) </a:t>
            </a:r>
            <a:r>
              <a:rPr lang="fr-FR" dirty="0" smtClean="0"/>
              <a:t>= puissance </a:t>
            </a:r>
            <a:r>
              <a:rPr lang="fr-FR" dirty="0"/>
              <a:t>d’un </a:t>
            </a:r>
            <a:r>
              <a:rPr lang="fr-FR" dirty="0" smtClean="0"/>
              <a:t>panneau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61108" y="2550441"/>
            <a:ext cx="4929457" cy="995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Le watt heure (Wh) </a:t>
            </a:r>
            <a:r>
              <a:rPr lang="fr-FR" dirty="0" smtClean="0"/>
              <a:t>= quantité </a:t>
            </a:r>
            <a:r>
              <a:rPr lang="fr-FR" dirty="0"/>
              <a:t>d’énergie produite </a:t>
            </a:r>
            <a:r>
              <a:rPr lang="fr-FR" dirty="0" smtClean="0"/>
              <a:t>ou consommée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332825" y="4370364"/>
            <a:ext cx="5781103" cy="565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 (W) </a:t>
            </a:r>
            <a:r>
              <a:rPr lang="fr-FR" dirty="0" smtClean="0"/>
              <a:t>= </a:t>
            </a:r>
            <a:r>
              <a:rPr lang="fr-FR" dirty="0"/>
              <a:t>puissance </a:t>
            </a:r>
            <a:r>
              <a:rPr lang="fr-FR" dirty="0" smtClean="0"/>
              <a:t>fournie  ou absorbée un </a:t>
            </a:r>
            <a:r>
              <a:rPr lang="fr-FR" dirty="0"/>
              <a:t>instant t 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4205545" y="1921926"/>
            <a:ext cx="4765154" cy="4898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panneaux actuels sont autour de 400 </a:t>
            </a:r>
            <a:r>
              <a:rPr lang="fr-FR" dirty="0" err="1"/>
              <a:t>Wc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199528" y="2758763"/>
            <a:ext cx="2107475" cy="44206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1 000 Wh = 1 kWh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2133600" y="3441211"/>
            <a:ext cx="6837099" cy="4586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1 </a:t>
            </a:r>
            <a:r>
              <a:rPr lang="fr-FR" dirty="0"/>
              <a:t>kW fourni pendant 1 heure donnera la quantité d’énergie de 1 kWh</a:t>
            </a:r>
          </a:p>
          <a:p>
            <a:pPr algn="ctr"/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6219322" y="4453110"/>
            <a:ext cx="2187388" cy="4483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W = 1 kW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805254" y="1324394"/>
            <a:ext cx="2554941" cy="4012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</a:t>
            </a:r>
            <a:r>
              <a:rPr lang="fr-FR" dirty="0" err="1" smtClean="0"/>
              <a:t>Wc</a:t>
            </a:r>
            <a:r>
              <a:rPr lang="fr-FR" dirty="0" smtClean="0"/>
              <a:t> = 1 kWc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552149" y="5757021"/>
            <a:ext cx="3085733" cy="72960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560 kWh/an maximum dans la</a:t>
            </a:r>
          </a:p>
          <a:p>
            <a:r>
              <a:rPr lang="fr-FR" dirty="0"/>
              <a:t>région </a:t>
            </a:r>
            <a:r>
              <a:rPr lang="fr-FR" dirty="0" smtClean="0"/>
              <a:t>toulousaine</a:t>
            </a:r>
            <a:endParaRPr lang="fr-FR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2214283" y="5785652"/>
            <a:ext cx="2547692" cy="5852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 panneau </a:t>
            </a:r>
            <a:r>
              <a:rPr lang="fr-FR" dirty="0"/>
              <a:t>de 400 </a:t>
            </a:r>
            <a:r>
              <a:rPr lang="fr-FR" dirty="0" err="1" smtClean="0"/>
              <a:t>Wc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4805254" y="5933678"/>
            <a:ext cx="703615" cy="3762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638938"/>
            <a:ext cx="6184417" cy="68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toitures sont éligibles avec une orientation de – 90° à + 90°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859" y="2552759"/>
            <a:ext cx="3366173" cy="2086178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3424131" y="5184844"/>
            <a:ext cx="5242560" cy="65059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Il y a </a:t>
            </a:r>
            <a:r>
              <a:rPr lang="fr-FR" dirty="0"/>
              <a:t>des pertes de rendement suivant l’orientation</a:t>
            </a:r>
          </a:p>
        </p:txBody>
      </p:sp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Surface disponible exploitable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Inclinaison :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818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571999" y="1895892"/>
            <a:ext cx="4075611" cy="14139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529943" y="3506244"/>
            <a:ext cx="3371729" cy="702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4000" y="5639275"/>
            <a:ext cx="7262948" cy="91989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système fonctionnera de 0  à 90 ° avec des pertes de rendement suivant l’inclinaison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92531" y="4926250"/>
            <a:ext cx="2279469" cy="516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Optimale </a:t>
            </a:r>
            <a:r>
              <a:rPr lang="fr-FR" dirty="0"/>
              <a:t>30 à 35 </a:t>
            </a:r>
            <a:r>
              <a:rPr lang="fr-FR" dirty="0" smtClean="0"/>
              <a:t>°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427525" y="4996160"/>
            <a:ext cx="4359423" cy="5636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Dans la région nous sommes plutôt à 20 °</a:t>
            </a:r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233723" y="4430655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smtClean="0"/>
              <a:t>Les outils</a:t>
            </a:r>
          </a:p>
          <a:p>
            <a:pPr lvl="1"/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12" y="159506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439" y="1595065"/>
            <a:ext cx="3419855" cy="317126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2349</TotalTime>
  <Words>1141</Words>
  <Application>Microsoft Office PowerPoint</Application>
  <PresentationFormat>Affichage à l'écran (4:3)</PresentationFormat>
  <Paragraphs>216</Paragraphs>
  <Slides>25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Au menu</vt:lpstr>
      <vt:lpstr>Icéa coopérative d’intérêt collectif en chiffres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 </vt:lpstr>
      <vt:lpstr>Ma toiture est elle éligible ? 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L’installateur</vt:lpstr>
      <vt:lpstr>Formalités</vt:lpstr>
      <vt:lpstr>Batterie virtuelle</vt:lpstr>
      <vt:lpstr>Outils </vt:lpstr>
      <vt:lpstr>Outils</vt:lpstr>
      <vt:lpstr>Outils</vt:lpstr>
      <vt:lpstr>Liens utiles</vt:lpstr>
      <vt:lpstr>Nos soutiens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</cp:lastModifiedBy>
  <cp:revision>94</cp:revision>
  <dcterms:created xsi:type="dcterms:W3CDTF">2022-10-18T11:53:32Z</dcterms:created>
  <dcterms:modified xsi:type="dcterms:W3CDTF">2022-11-28T09:51:39Z</dcterms:modified>
</cp:coreProperties>
</file>