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30"/>
  </p:notesMasterIdLst>
  <p:sldIdLst>
    <p:sldId id="256" r:id="rId5"/>
    <p:sldId id="279" r:id="rId6"/>
    <p:sldId id="278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66" r:id="rId18"/>
    <p:sldId id="268" r:id="rId19"/>
    <p:sldId id="271" r:id="rId20"/>
    <p:sldId id="272" r:id="rId21"/>
    <p:sldId id="275" r:id="rId22"/>
    <p:sldId id="277" r:id="rId23"/>
    <p:sldId id="276" r:id="rId24"/>
    <p:sldId id="267" r:id="rId25"/>
    <p:sldId id="274" r:id="rId26"/>
    <p:sldId id="273" r:id="rId27"/>
    <p:sldId id="281" r:id="rId28"/>
    <p:sldId id="280" r:id="rId29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615B8D5-7855-4952-A876-A92A462A6BEC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1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-photovoltaique.fr/" TargetMode="External"/><Relationship Id="rId2" Type="http://schemas.openxmlformats.org/officeDocument/2006/relationships/hyperlink" Target="https://www.photovoltaique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dpv.fr/fr/" TargetMode="External"/><Relationship Id="rId4" Type="http://schemas.openxmlformats.org/officeDocument/2006/relationships/hyperlink" Target="https://gppep.org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outils</a:t>
            </a:r>
          </a:p>
          <a:p>
            <a:pPr lvl="1"/>
            <a:r>
              <a:rPr lang="fr-FR" dirty="0" smtClean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593" y="1813401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813401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036221" y="4950086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910105" y="4014023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des cas s’occupera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 </a:t>
            </a:r>
            <a:r>
              <a:rPr lang="fr-FR" i="1" dirty="0" smtClean="0"/>
              <a:t>(2 mois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523834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Icéa coopérative d’intérêt collectif en </a:t>
            </a:r>
            <a:r>
              <a:rPr lang="fr-FR" dirty="0" smtClean="0"/>
              <a:t>chiffres</a:t>
            </a:r>
          </a:p>
          <a:p>
            <a:r>
              <a:rPr lang="fr-FR" dirty="0" smtClean="0"/>
              <a:t>Principe </a:t>
            </a:r>
            <a:r>
              <a:rPr lang="fr-FR" dirty="0"/>
              <a:t>de production d’électricité </a:t>
            </a:r>
            <a:r>
              <a:rPr lang="fr-FR" dirty="0" smtClean="0"/>
              <a:t>photovoltaïque</a:t>
            </a:r>
          </a:p>
          <a:p>
            <a:r>
              <a:rPr lang="fr-FR" dirty="0"/>
              <a:t>Les </a:t>
            </a:r>
            <a:r>
              <a:rPr lang="fr-FR" dirty="0" smtClean="0"/>
              <a:t>unités</a:t>
            </a:r>
          </a:p>
          <a:p>
            <a:r>
              <a:rPr lang="fr-FR" dirty="0"/>
              <a:t>Ma toiture </a:t>
            </a:r>
            <a:r>
              <a:rPr lang="fr-FR" dirty="0" smtClean="0"/>
              <a:t>est-elle éligible?</a:t>
            </a:r>
          </a:p>
          <a:p>
            <a:r>
              <a:rPr lang="fr-FR" dirty="0" smtClean="0"/>
              <a:t>Puissance </a:t>
            </a:r>
            <a:r>
              <a:rPr lang="fr-FR" dirty="0"/>
              <a:t>crête maximum </a:t>
            </a:r>
            <a:r>
              <a:rPr lang="fr-FR" dirty="0" smtClean="0"/>
              <a:t>installable</a:t>
            </a:r>
          </a:p>
          <a:p>
            <a:r>
              <a:rPr lang="fr-FR" dirty="0"/>
              <a:t>Exemple de courbes de </a:t>
            </a:r>
            <a:r>
              <a:rPr lang="fr-FR" dirty="0" smtClean="0"/>
              <a:t>production</a:t>
            </a:r>
          </a:p>
          <a:p>
            <a:r>
              <a:rPr lang="fr-FR" dirty="0"/>
              <a:t>Quelle puissance </a:t>
            </a:r>
            <a:r>
              <a:rPr lang="fr-FR" dirty="0" smtClean="0"/>
              <a:t>installer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smtClean="0"/>
              <a:t>coût</a:t>
            </a:r>
          </a:p>
          <a:p>
            <a:r>
              <a:rPr lang="fr-FR" dirty="0" smtClean="0"/>
              <a:t>L’installateur</a:t>
            </a:r>
          </a:p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</a:p>
          <a:p>
            <a:r>
              <a:rPr lang="fr-FR" dirty="0"/>
              <a:t>Tarifs en obligation d’achat de vente du surplus et </a:t>
            </a:r>
            <a:r>
              <a:rPr lang="fr-FR" dirty="0" smtClean="0"/>
              <a:t>prime</a:t>
            </a:r>
          </a:p>
          <a:p>
            <a:r>
              <a:rPr lang="fr-FR" dirty="0"/>
              <a:t>Batterie </a:t>
            </a:r>
            <a:r>
              <a:rPr lang="fr-FR" dirty="0" smtClean="0"/>
              <a:t>virtuelle</a:t>
            </a:r>
          </a:p>
          <a:p>
            <a:r>
              <a:rPr lang="fr-FR" dirty="0" smtClean="0"/>
              <a:t>Outils</a:t>
            </a:r>
          </a:p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17270" y="5352321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10 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8869"/>
            <a:ext cx="8053796" cy="4680534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Photovoltaïque info :  </a:t>
            </a:r>
            <a:r>
              <a:rPr lang="fr-FR" dirty="0" smtClean="0"/>
              <a:t>Le </a:t>
            </a:r>
            <a:r>
              <a:rPr lang="fr-FR" dirty="0"/>
              <a:t>Centre de Ressources </a:t>
            </a:r>
            <a:r>
              <a:rPr lang="fr-FR" dirty="0" smtClean="0"/>
              <a:t>du Photovoltaïque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www.photovoltaique.info</a:t>
            </a:r>
            <a:endParaRPr lang="fr-FR" dirty="0" smtClean="0"/>
          </a:p>
          <a:p>
            <a:pPr marL="0" indent="0">
              <a:buNone/>
            </a:pPr>
            <a:endParaRPr lang="fr-FR" dirty="0" smtClean="0">
              <a:hlinkClick r:id="rId3"/>
            </a:endParaRPr>
          </a:p>
          <a:p>
            <a:r>
              <a:rPr lang="fr-FR" b="1" dirty="0" smtClean="0"/>
              <a:t>Forum </a:t>
            </a:r>
            <a:r>
              <a:rPr lang="fr-FR" b="1" dirty="0" err="1" smtClean="0"/>
              <a:t>photovoltaique</a:t>
            </a:r>
            <a:r>
              <a:rPr lang="fr-FR" b="1" dirty="0" smtClean="0"/>
              <a:t> :  </a:t>
            </a:r>
            <a:r>
              <a:rPr lang="fr-FR" dirty="0" smtClean="0"/>
              <a:t>Forum </a:t>
            </a:r>
            <a:r>
              <a:rPr lang="fr-FR" dirty="0"/>
              <a:t>sur les installations de production d'électricité </a:t>
            </a:r>
            <a:r>
              <a:rPr lang="fr-FR" dirty="0" err="1"/>
              <a:t>photovoltaique</a:t>
            </a:r>
            <a:r>
              <a:rPr lang="fr-FR" dirty="0"/>
              <a:t>/solaire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forum-photovoltaique.fr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GPPEP :</a:t>
            </a:r>
            <a:r>
              <a:rPr lang="fr-FR" b="1" dirty="0"/>
              <a:t> </a:t>
            </a:r>
            <a:r>
              <a:rPr lang="fr-FR" dirty="0" smtClean="0"/>
              <a:t>Groupement des particuliers producteurs d’électricité photovoltaïque</a:t>
            </a:r>
          </a:p>
          <a:p>
            <a:pPr marL="0" indent="0">
              <a:buNone/>
            </a:pP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://gppep.org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BDPV : </a:t>
            </a:r>
            <a:r>
              <a:rPr lang="fr-FR" dirty="0" smtClean="0"/>
              <a:t>Base de donnée qui permet de surveiller son installation </a:t>
            </a:r>
            <a:endParaRPr lang="fr-FR" dirty="0" smtClean="0">
              <a:hlinkClick r:id="rId5"/>
            </a:endParaRPr>
          </a:p>
          <a:p>
            <a:pPr marL="0" indent="0">
              <a:buNone/>
            </a:pPr>
            <a:r>
              <a:rPr lang="fr-FR" dirty="0" smtClean="0">
                <a:hlinkClick r:id="rId5"/>
              </a:rPr>
              <a:t>https</a:t>
            </a:r>
            <a:r>
              <a:rPr lang="fr-FR" dirty="0">
                <a:hlinkClick r:id="rId5"/>
              </a:rPr>
              <a:t>://www.bdpv.fr/fr</a:t>
            </a:r>
            <a:r>
              <a:rPr lang="fr-FR" dirty="0" smtClean="0">
                <a:hlinkClick r:id="rId5"/>
              </a:rPr>
              <a:t>/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91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soutiens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25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299" y="5777122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68" y="1589318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359453" y="5509672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543" y="533333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19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Aide à la décisio</a:t>
            </a:r>
            <a:r>
              <a:rPr lang="fr-FR" b="1" dirty="0">
                <a:solidFill>
                  <a:schemeClr val="bg1"/>
                </a:solidFill>
              </a:rPr>
              <a:t>n</a:t>
            </a: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100 000 € pour le 1€ = 1€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18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3" y="1758920"/>
            <a:ext cx="3267543" cy="136085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de toits à 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de salles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 symbolique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398451" y="3455868"/>
            <a:ext cx="4477127" cy="140709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Communauté d’agglomération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d’une personne à mi- temps pendant un an et demi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</a:t>
            </a:r>
            <a:r>
              <a:rPr lang="fr-FR" b="1" dirty="0" smtClean="0"/>
              <a:t>de 2 </a:t>
            </a:r>
            <a:r>
              <a:rPr lang="fr-FR" b="1" dirty="0"/>
              <a:t>toits à </a:t>
            </a:r>
            <a:r>
              <a:rPr lang="fr-FR" b="1" dirty="0" smtClean="0"/>
              <a:t>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Prise de </a:t>
            </a:r>
            <a:r>
              <a:rPr lang="fr-FR" b="1" dirty="0" smtClean="0"/>
              <a:t>participation : 10 000 €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168206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65" y="4946512"/>
            <a:ext cx="1648082" cy="1112853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4235713" y="3246526"/>
            <a:ext cx="4802604" cy="252793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76" y="3230835"/>
            <a:ext cx="3263397" cy="217559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078499" y="1243556"/>
            <a:ext cx="1593136" cy="5860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6 </a:t>
            </a:r>
            <a:r>
              <a:rPr lang="fr-FR" b="1" cap="all" dirty="0"/>
              <a:t>ans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51718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420 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279356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160 000 €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293576" y="2589593"/>
            <a:ext cx="2386147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quinzaine 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43856" y="5486637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région Occitanie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921212" y="3513176"/>
            <a:ext cx="3500846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15 </a:t>
            </a:r>
            <a:r>
              <a:rPr lang="fr-FR" b="1" cap="all" dirty="0" smtClean="0"/>
              <a:t>installations de  6 à 36 kWc</a:t>
            </a:r>
            <a:endParaRPr lang="fr-FR" b="1" cap="all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45874" y="4684869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267 000 kWh/an</a:t>
            </a:r>
            <a:endParaRPr lang="fr-FR" b="1" cap="all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Icéa coopérative d’intérêt collectif en chiffres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6514027" y="3834732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 investissement de 420 000 €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 sur le réseau, vendu ou cédé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34409" y="3910800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372829" y="4119122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306901" y="4801570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05254" y="1324394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2539557" y="2886447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239229" y="2829661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un </a:t>
            </a:r>
            <a:r>
              <a:rPr lang="fr-FR" dirty="0"/>
              <a:t>instant t 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6125726" y="2912407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4000" y="5639275"/>
            <a:ext cx="72629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smtClean="0"/>
              <a:t>Les outils</a:t>
            </a:r>
          </a:p>
          <a:p>
            <a:pPr lvl="1"/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2" y="159506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39" y="1595065"/>
            <a:ext cx="3419855" cy="317126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2664</TotalTime>
  <Words>1141</Words>
  <Application>Microsoft Office PowerPoint</Application>
  <PresentationFormat>Affichage à l'écran (4:3)</PresentationFormat>
  <Paragraphs>216</Paragraphs>
  <Slides>25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Au menu</vt:lpstr>
      <vt:lpstr>Icéa coopérative d’intérêt collectif en chiffres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</vt:lpstr>
      <vt:lpstr>Ma toiture est elle éligible ? 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  <vt:lpstr>Liens utiles</vt:lpstr>
      <vt:lpstr>Nos soutiens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97</cp:revision>
  <cp:lastPrinted>2022-12-02T12:21:03Z</cp:lastPrinted>
  <dcterms:created xsi:type="dcterms:W3CDTF">2022-10-18T11:53:32Z</dcterms:created>
  <dcterms:modified xsi:type="dcterms:W3CDTF">2022-12-02T17:30:04Z</dcterms:modified>
</cp:coreProperties>
</file>