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2" r:id="rId3"/>
    <p:sldMasterId id="2147483679" r:id="rId4"/>
  </p:sldMasterIdLst>
  <p:notesMasterIdLst>
    <p:notesMasterId r:id="rId31"/>
  </p:notesMasterIdLst>
  <p:sldIdLst>
    <p:sldId id="256" r:id="rId5"/>
    <p:sldId id="279" r:id="rId6"/>
    <p:sldId id="278" r:id="rId7"/>
    <p:sldId id="257" r:id="rId8"/>
    <p:sldId id="258" r:id="rId9"/>
    <p:sldId id="260" r:id="rId10"/>
    <p:sldId id="261" r:id="rId11"/>
    <p:sldId id="262" r:id="rId12"/>
    <p:sldId id="263" r:id="rId13"/>
    <p:sldId id="264" r:id="rId14"/>
    <p:sldId id="265" r:id="rId15"/>
    <p:sldId id="269" r:id="rId16"/>
    <p:sldId id="270" r:id="rId17"/>
    <p:sldId id="266" r:id="rId18"/>
    <p:sldId id="268" r:id="rId19"/>
    <p:sldId id="271" r:id="rId20"/>
    <p:sldId id="272" r:id="rId21"/>
    <p:sldId id="275" r:id="rId22"/>
    <p:sldId id="277" r:id="rId23"/>
    <p:sldId id="276" r:id="rId24"/>
    <p:sldId id="267" r:id="rId25"/>
    <p:sldId id="274" r:id="rId26"/>
    <p:sldId id="273" r:id="rId27"/>
    <p:sldId id="281" r:id="rId28"/>
    <p:sldId id="282" r:id="rId29"/>
    <p:sldId id="280" r:id="rId30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151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F615B8D5-7855-4952-A876-A92A462A6BEC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F763BC6-7AEC-450A-A595-55146A46B7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4543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01166" indent="-201166">
              <a:buFont typeface="Arial" panose="020B0604020202020204" pitchFamily="34" charset="0"/>
              <a:buChar char="•"/>
            </a:pPr>
            <a:endParaRPr lang="fr-FR" baseline="0" dirty="0" smtClean="0"/>
          </a:p>
          <a:p>
            <a:pPr marL="201166" indent="-201166">
              <a:buFont typeface="Arial" panose="020B0604020202020204" pitchFamily="34" charset="0"/>
              <a:buChar char="•"/>
            </a:pPr>
            <a:endParaRPr lang="fr-FR" baseline="0" dirty="0" smtClean="0"/>
          </a:p>
          <a:p>
            <a:pPr marL="201166" indent="-201166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66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6617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Slide Number Placeholder 5">
            <a:extLst>
              <a:ext uri="{FF2B5EF4-FFF2-40B4-BE49-F238E27FC236}">
                <a16:creationId xmlns=""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546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=""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4093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=""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6158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=""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65552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514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3453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=""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028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AF9FB40-9958-ACE7-F603-88A2B8E4FF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9E6D8145-A1ED-1A23-EDF0-263936DF9A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E22597F6-4BA4-9E70-E24E-7BCCE2593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AE482AF2-5C7C-2E78-22EA-FB3483659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6B7585CD-82E9-BCCD-212A-05CBD5819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585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5CA7B09-9746-5A9D-2D48-0B34BDD0A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B0287E5-B5D5-42DE-15EB-0D8D31505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32699722-5EE1-FA39-8C24-441AAB05D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7FE44B1B-29FA-E307-8028-0DB48685B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74778B9E-C32D-BE58-AE15-2507E3507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09443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9A0A9E6-71C5-C70D-E6EF-4BC186E10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B0A748E9-C5C1-29EA-C737-FC95C3213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8E218139-0A53-0219-5923-C27D73C34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63B24799-4159-AAAF-69D8-BB2C587E1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0624E9D-54AC-166F-6489-0E8CAE890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85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330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2" name="Titre 11">
            <a:extLst>
              <a:ext uri="{FF2B5EF4-FFF2-40B4-BE49-F238E27FC236}">
                <a16:creationId xmlns=""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2198246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57125BD5-A701-7DCC-CF3F-10791602A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65CC5424-613C-1A76-07D0-5BD440D98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3816214D-6A68-6E84-FFC5-ABBC942763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C93BE6CD-76C5-1876-8BB2-F5AA6297C4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="" xmlns:a16="http://schemas.microsoft.com/office/drawing/2014/main" id="{B2BF9BCC-4B60-778E-7D09-40022450A4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>
            <a:extLst>
              <a:ext uri="{FF2B5EF4-FFF2-40B4-BE49-F238E27FC236}">
                <a16:creationId xmlns="" xmlns:a16="http://schemas.microsoft.com/office/drawing/2014/main" id="{9ED9CCA6-3F83-6897-3561-C3B043C91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2C3D1EF3-C554-047E-290E-A8ABA623B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4773A05B-7287-D900-3101-E58B85809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5344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3B559316-5FD5-B8ED-6915-9F895D043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21DF4003-868A-96C1-D41D-43BC0597A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76C03943-8A51-5288-4F58-DA4EF75DA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BF5BB68B-DB85-C599-B385-803663390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8766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="" xmlns:a16="http://schemas.microsoft.com/office/drawing/2014/main" id="{4CA3552C-020B-9D1E-F0F9-837805E2B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ABB3BE63-B308-BE24-1096-279EC8FE5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BF62B101-4572-5B13-AB8C-07FE668CB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9587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AD2FBECC-313F-D5F8-3EE0-4EDF2FDF3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1DA9F3D0-A880-A577-46DC-20E9D4629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48F6629D-E44F-D29C-5A68-2C7112875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85FDAE8A-10B0-5F5B-4BA4-E3E016D81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1A9F3390-3714-5A76-5F5A-C80E12E88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1BA7572C-8878-25E1-C010-CA6F1A1FD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121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8809CDA0-3000-6C03-A192-28C0860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="" xmlns:a16="http://schemas.microsoft.com/office/drawing/2014/main" id="{771C5F95-1BA6-596E-5BA4-59AA0B27E1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642A5849-1AF0-D24B-01C7-E1DDC92FC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8C8026BC-77B7-C769-E9C5-4BF6C0F6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167C895D-3F03-186E-354C-66AA0B296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81E00F7F-27A9-AA02-6B4E-5B0535D66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454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9C91DCB7-0185-E5A9-1D83-EB35AB90D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50E085ED-B9F5-4E02-67CC-B3CB2DA3F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55D9C55D-BB55-E4A3-E0FE-CF07B2A3E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D4340F9-B151-F188-6E76-66C77FD80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7461A722-57B5-6099-482B-90AF204F4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5054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="" xmlns:a16="http://schemas.microsoft.com/office/drawing/2014/main" id="{F9065C36-7BF9-85F3-8163-9A6A0487C7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40603C24-597D-9EB3-60B5-3ECFE5DAC4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37869786-41CD-3381-C2CF-7B318A55A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3763AFA-B1F1-9CBB-34B7-B8BE31F8F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AA028427-DA22-D0F7-9155-6A33F1141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34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3B335852-96EE-42A8-B04B-B17614D22D1D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1171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fld id="{3B335852-96EE-42A8-B04B-B17614D22D1D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 marL="0" algn="ctr" defTabSz="685800" rtl="0" eaLnBrk="1" latinLnBrk="0" hangingPunct="1">
              <a:defRPr lang="fr-FR" sz="9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solidFill>
            <a:srgbClr val="EEF3F7"/>
          </a:solidFill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Titre 6">
            <a:extLst>
              <a:ext uri="{FF2B5EF4-FFF2-40B4-BE49-F238E27FC236}">
                <a16:creationId xmlns=""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0988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=""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783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=""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002955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896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145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6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89674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49747" y="6356353"/>
            <a:ext cx="2244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7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F682E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RAPPORT DE GESTION ET D’ACTIVITÉ</a:t>
            </a:r>
          </a:p>
        </p:txBody>
      </p:sp>
    </p:spTree>
    <p:extLst>
      <p:ext uri="{BB962C8B-B14F-4D97-AF65-F5344CB8AC3E}">
        <p14:creationId xmlns:p14="http://schemas.microsoft.com/office/powerpoint/2010/main" val="368256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AFFILIATION DE COLLECTIFS</a:t>
            </a:r>
          </a:p>
        </p:txBody>
      </p:sp>
    </p:spTree>
    <p:extLst>
      <p:ext uri="{BB962C8B-B14F-4D97-AF65-F5344CB8AC3E}">
        <p14:creationId xmlns:p14="http://schemas.microsoft.com/office/powerpoint/2010/main" val="21589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="" xmlns:a16="http://schemas.microsoft.com/office/drawing/2014/main" id="{931CAB90-9597-42DF-30A4-A73A6749A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1AC8582D-C60F-CFE8-499E-EDEF1D0A9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76443DC4-A835-8B7B-1FD7-CCD4BD0228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7392C-47A9-8740-B84C-BC4DA022A01F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EE32560D-2795-938B-F356-606102BC7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1136C0D2-D3C3-97B3-F95C-0B1FBAD0D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6395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google.fr/map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les-energies-renouvelables.eu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autoconsommer.com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re.jrc.ec.europa.eu/pvg_tools/fr/tools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forum-photovoltaique.fr/" TargetMode="External"/><Relationship Id="rId2" Type="http://schemas.openxmlformats.org/officeDocument/2006/relationships/hyperlink" Target="https://www.photovoltaique.info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dpv.fr/fr/" TargetMode="External"/><Relationship Id="rId4" Type="http://schemas.openxmlformats.org/officeDocument/2006/relationships/hyperlink" Target="https://gppep.org/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geoportail.gouv.f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L’autoconsommation individuelle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Production d’électricité avec des panneaux photovoltaïques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3043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351338"/>
          </a:xfrm>
        </p:spPr>
        <p:txBody>
          <a:bodyPr/>
          <a:lstStyle/>
          <a:p>
            <a:r>
              <a:rPr lang="fr-FR" dirty="0"/>
              <a:t>Les </a:t>
            </a:r>
            <a:r>
              <a:rPr lang="fr-FR" dirty="0" smtClean="0"/>
              <a:t>outils</a:t>
            </a:r>
          </a:p>
          <a:p>
            <a:pPr lvl="1"/>
            <a:r>
              <a:rPr lang="fr-FR" dirty="0" smtClean="0"/>
              <a:t>Google </a:t>
            </a:r>
            <a:r>
              <a:rPr lang="fr-FR" dirty="0" err="1"/>
              <a:t>Map</a:t>
            </a:r>
            <a:r>
              <a:rPr lang="fr-FR" dirty="0"/>
              <a:t> </a:t>
            </a:r>
            <a:r>
              <a:rPr lang="fr-FR" dirty="0" smtClean="0"/>
              <a:t>: </a:t>
            </a: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://www.google.fr/maps</a:t>
            </a:r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 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593" y="1813401"/>
            <a:ext cx="2438400" cy="356105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6936" y="1813401"/>
            <a:ext cx="4146985" cy="2430991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4036221" y="4950086"/>
            <a:ext cx="4368414" cy="807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L’outil </a:t>
            </a:r>
            <a:r>
              <a:rPr lang="fr-FR" dirty="0" err="1" smtClean="0"/>
              <a:t>street</a:t>
            </a:r>
            <a:r>
              <a:rPr lang="fr-FR" dirty="0" smtClean="0"/>
              <a:t> </a:t>
            </a:r>
            <a:r>
              <a:rPr lang="fr-FR" dirty="0" err="1" smtClean="0"/>
              <a:t>view</a:t>
            </a:r>
            <a:r>
              <a:rPr lang="fr-FR" dirty="0" smtClean="0"/>
              <a:t> peut permettre de visualiser les ombrages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4910105" y="4014023"/>
            <a:ext cx="3948489" cy="81734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Ici 2 arbres peuvent apporter un ombrage proche</a:t>
            </a:r>
          </a:p>
        </p:txBody>
      </p:sp>
    </p:spTree>
    <p:extLst>
      <p:ext uri="{BB962C8B-B14F-4D97-AF65-F5344CB8AC3E}">
        <p14:creationId xmlns:p14="http://schemas.microsoft.com/office/powerpoint/2010/main" val="4202804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puissance maximum installable = 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	</a:t>
            </a:r>
            <a:r>
              <a:rPr lang="fr-FR" u="sng" dirty="0" smtClean="0"/>
              <a:t>surface disponible * puissance d’un panneau</a:t>
            </a:r>
          </a:p>
          <a:p>
            <a:pPr marL="1371600" lvl="4" indent="0">
              <a:buNone/>
            </a:pPr>
            <a:r>
              <a:rPr lang="fr-FR" sz="2100" dirty="0" smtClean="0"/>
              <a:t>			surface </a:t>
            </a:r>
            <a:r>
              <a:rPr lang="fr-FR" sz="2100" dirty="0"/>
              <a:t>d’un panneau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Puissance crête maximum installable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938590" y="2759544"/>
            <a:ext cx="4470400" cy="1557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Exemple :</a:t>
            </a:r>
          </a:p>
          <a:p>
            <a:pPr algn="ctr"/>
            <a:r>
              <a:rPr lang="fr-FR" dirty="0" smtClean="0"/>
              <a:t>	</a:t>
            </a:r>
            <a:r>
              <a:rPr lang="fr-FR" u="sng" dirty="0" smtClean="0"/>
              <a:t>24 m²*400 </a:t>
            </a:r>
            <a:r>
              <a:rPr lang="fr-FR" u="sng" dirty="0" err="1" smtClean="0"/>
              <a:t>Wc</a:t>
            </a:r>
            <a:r>
              <a:rPr lang="fr-FR" u="sng" dirty="0" smtClean="0"/>
              <a:t> </a:t>
            </a:r>
            <a:r>
              <a:rPr lang="fr-FR" dirty="0" smtClean="0"/>
              <a:t>= 4 800Wc</a:t>
            </a:r>
          </a:p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628650" y="5065190"/>
            <a:ext cx="5892800" cy="5757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puissance maximale installable n’est pas forcément la puissance qui sera choisie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145280" y="3683260"/>
            <a:ext cx="4136571" cy="106613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: ceci est approximatif, une implantation est nécessaire pour plus de précision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1853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de courbes de production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600" y="1523804"/>
            <a:ext cx="3723479" cy="417457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258" y="1523804"/>
            <a:ext cx="3667014" cy="4174579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2238103" y="5755712"/>
            <a:ext cx="1140823" cy="398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Hiver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6248400" y="5755712"/>
            <a:ext cx="1140823" cy="398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Eté</a:t>
            </a:r>
            <a:endParaRPr lang="fr-FR" dirty="0"/>
          </a:p>
        </p:txBody>
      </p:sp>
      <p:cxnSp>
        <p:nvCxnSpPr>
          <p:cNvPr id="9" name="Connecteur droit 8"/>
          <p:cNvCxnSpPr/>
          <p:nvPr/>
        </p:nvCxnSpPr>
        <p:spPr>
          <a:xfrm flipH="1">
            <a:off x="853440" y="2960914"/>
            <a:ext cx="21161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à coins arrondis 10"/>
          <p:cNvSpPr/>
          <p:nvPr/>
        </p:nvSpPr>
        <p:spPr>
          <a:xfrm>
            <a:off x="87085" y="2751909"/>
            <a:ext cx="1271452" cy="409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0,95 K W</a:t>
            </a:r>
            <a:endParaRPr lang="fr-FR" dirty="0"/>
          </a:p>
        </p:txBody>
      </p:sp>
      <p:cxnSp>
        <p:nvCxnSpPr>
          <p:cNvPr id="13" name="Connecteur droit 12"/>
          <p:cNvCxnSpPr/>
          <p:nvPr/>
        </p:nvCxnSpPr>
        <p:spPr>
          <a:xfrm>
            <a:off x="6731726" y="3239588"/>
            <a:ext cx="16653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/>
          <p:cNvSpPr/>
          <p:nvPr/>
        </p:nvSpPr>
        <p:spPr>
          <a:xfrm>
            <a:off x="7984127" y="2997832"/>
            <a:ext cx="1062446" cy="4441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 KW</a:t>
            </a:r>
            <a:endParaRPr lang="fr-FR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291396" y="1418290"/>
            <a:ext cx="1573592" cy="391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23/12/2021</a:t>
            </a:r>
            <a:endParaRPr lang="fr-FR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4617134" y="1413198"/>
            <a:ext cx="1557243" cy="3969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18/06/2022</a:t>
            </a:r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2713350" y="1859182"/>
            <a:ext cx="1210492" cy="383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3,5 kWh</a:t>
            </a:r>
            <a:endParaRPr lang="fr-FR" dirty="0"/>
          </a:p>
        </p:txBody>
      </p:sp>
      <p:sp>
        <p:nvSpPr>
          <p:cNvPr id="19" name="Rectangle à coins arrondis 18"/>
          <p:cNvSpPr/>
          <p:nvPr/>
        </p:nvSpPr>
        <p:spPr>
          <a:xfrm>
            <a:off x="6590485" y="1838324"/>
            <a:ext cx="1316898" cy="383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34,88 kWh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6858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de courbes de production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566" y="1972178"/>
            <a:ext cx="4732867" cy="3830664"/>
          </a:xfrm>
          <a:prstGeom prst="rect">
            <a:avLst/>
          </a:prstGeom>
        </p:spPr>
      </p:pic>
      <p:sp>
        <p:nvSpPr>
          <p:cNvPr id="8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198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00667"/>
            <a:ext cx="3816350" cy="48687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Quelle puissance installer ?</a:t>
            </a:r>
            <a:endParaRPr lang="fr-FR" dirty="0"/>
          </a:p>
        </p:txBody>
      </p:sp>
      <p:grpSp>
        <p:nvGrpSpPr>
          <p:cNvPr id="20" name="Groupe 19"/>
          <p:cNvGrpSpPr/>
          <p:nvPr/>
        </p:nvGrpSpPr>
        <p:grpSpPr>
          <a:xfrm>
            <a:off x="974309" y="2608772"/>
            <a:ext cx="7794626" cy="3446892"/>
            <a:chOff x="983191" y="2608772"/>
            <a:chExt cx="7794626" cy="3446892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191" y="2608772"/>
              <a:ext cx="3776663" cy="3446892"/>
            </a:xfrm>
            <a:prstGeom prst="rect">
              <a:avLst/>
            </a:prstGeom>
          </p:spPr>
        </p:pic>
        <p:sp>
          <p:nvSpPr>
            <p:cNvPr id="9" name="Rectangle à coins arrondis 8"/>
            <p:cNvSpPr/>
            <p:nvPr/>
          </p:nvSpPr>
          <p:spPr>
            <a:xfrm>
              <a:off x="4770438" y="5328940"/>
              <a:ext cx="4007379" cy="398383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Talon = consommation permanente</a:t>
              </a:r>
              <a:endParaRPr lang="fr-FR" dirty="0"/>
            </a:p>
          </p:txBody>
        </p:sp>
        <p:cxnSp>
          <p:nvCxnSpPr>
            <p:cNvPr id="12" name="Connecteur droit avec flèche 11"/>
            <p:cNvCxnSpPr/>
            <p:nvPr/>
          </p:nvCxnSpPr>
          <p:spPr>
            <a:xfrm flipV="1">
              <a:off x="2436284" y="5528132"/>
              <a:ext cx="2334154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7727" y="1208142"/>
            <a:ext cx="4918509" cy="2068207"/>
          </a:xfrm>
          <a:prstGeom prst="rect">
            <a:avLst/>
          </a:prstGeom>
        </p:spPr>
      </p:pic>
      <p:sp>
        <p:nvSpPr>
          <p:cNvPr id="19" name="Rectangle à coins arrondis 18"/>
          <p:cNvSpPr/>
          <p:nvPr/>
        </p:nvSpPr>
        <p:spPr>
          <a:xfrm>
            <a:off x="4750972" y="3470085"/>
            <a:ext cx="4125912" cy="129511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chauffage électrique ne doit pas être pris en compte ce qui conduirait à un surdimensionnement de l’installation :</a:t>
            </a:r>
          </a:p>
          <a:p>
            <a:pPr algn="ctr"/>
            <a:r>
              <a:rPr lang="fr-FR" sz="1600" i="1" dirty="0" smtClean="0"/>
              <a:t>Consommation élevée quand les panneaux produisent le moins</a:t>
            </a:r>
            <a:endParaRPr lang="fr-FR" sz="1600" i="1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524933" y="1071718"/>
            <a:ext cx="3641425" cy="14785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compteur </a:t>
            </a:r>
            <a:r>
              <a:rPr lang="fr-FR" dirty="0" err="1"/>
              <a:t>Linky</a:t>
            </a:r>
            <a:r>
              <a:rPr lang="fr-FR" dirty="0"/>
              <a:t>, Il est possible de récupérer sa courbe de charge  sur son espace client Enedis ou de certains fournisseurs : Ici Enercoop</a:t>
            </a:r>
          </a:p>
        </p:txBody>
      </p:sp>
    </p:spTree>
    <p:extLst>
      <p:ext uri="{BB962C8B-B14F-4D97-AF65-F5344CB8AC3E}">
        <p14:creationId xmlns:p14="http://schemas.microsoft.com/office/powerpoint/2010/main" val="1659686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9178" y="951501"/>
            <a:ext cx="7886700" cy="4954997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Optimiser sa </a:t>
            </a:r>
            <a:r>
              <a:rPr lang="fr-FR" dirty="0" smtClean="0"/>
              <a:t>consommation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091" y="3048942"/>
            <a:ext cx="6269223" cy="3150258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5774794" y="990376"/>
            <a:ext cx="2624667" cy="414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Changer ses habitudes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50860" y="1515267"/>
            <a:ext cx="6536268" cy="4151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Programmer ses appareils électroménagers entre 11 h et 15 h30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2466" y="2223103"/>
            <a:ext cx="5054601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des gestionnaires intelligents pour mettre en route les appareils en période de production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605990" y="2223103"/>
            <a:ext cx="3276600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le ballon d’eau chaude pour absorber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0580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94733" y="1134533"/>
            <a:ext cx="8779933" cy="4834870"/>
          </a:xfrm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Voici un site qui publie les tarifs, d’autres existent: </a:t>
            </a:r>
            <a:r>
              <a:rPr lang="fr-FR" dirty="0" smtClean="0">
                <a:hlinkClick r:id="rId2"/>
              </a:rPr>
              <a:t>https://www.les-energies-renouvelables.eu/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Tarifs en obligation d’achat de vente du surplus et prime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954866"/>
            <a:ext cx="6697339" cy="3481797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287866" y="1134532"/>
            <a:ext cx="2133600" cy="910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Tarifs actualisés tous les 3 mois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2561166" y="1134532"/>
            <a:ext cx="3268134" cy="910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Bloqués lorsque la demande de raccordement est déclarée  complète par Enedis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6047316" y="1151855"/>
            <a:ext cx="2055283" cy="8936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Contrat de 20 ans avec EDF OA.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94733" y="3429000"/>
            <a:ext cx="2082593" cy="85956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y a une prime d’investissement versée sur 5 ans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52296" y="4408695"/>
            <a:ext cx="2167467" cy="14333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L’installation doit être faite par un installateur certifié pour vendre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8733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75267"/>
            <a:ext cx="7886700" cy="48941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coût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628650" y="1075267"/>
            <a:ext cx="5526617" cy="8720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Coût entre 2400 </a:t>
            </a:r>
            <a:r>
              <a:rPr lang="fr-FR" dirty="0"/>
              <a:t>à 2800 €/</a:t>
            </a:r>
            <a:r>
              <a:rPr lang="fr-FR" dirty="0" smtClean="0"/>
              <a:t>kWc </a:t>
            </a:r>
            <a:r>
              <a:rPr lang="fr-FR" dirty="0"/>
              <a:t>dont il faut déduire la prime </a:t>
            </a:r>
            <a:r>
              <a:rPr lang="fr-FR" dirty="0" smtClean="0"/>
              <a:t>d’investissement en cas de vente du surplus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597150" y="2152751"/>
            <a:ext cx="5918200" cy="79586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Certains installateurs proposent des offres dites « groupées » à des tarifs attractifs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694265" y="3154035"/>
            <a:ext cx="2726267" cy="804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TVA est à 10 % pour les installations &lt; 3 kWc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458789" y="3331692"/>
            <a:ext cx="3733800" cy="156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taxe d’utilisation du réseau public (</a:t>
            </a:r>
            <a:r>
              <a:rPr lang="fr-FR" dirty="0" err="1" smtClean="0"/>
              <a:t>Turpe</a:t>
            </a:r>
            <a:r>
              <a:rPr lang="fr-FR" dirty="0" smtClean="0"/>
              <a:t>) est à acquitter chaque année en cas de revente du surplus.</a:t>
            </a:r>
          </a:p>
          <a:p>
            <a:pPr algn="ctr"/>
            <a:r>
              <a:rPr lang="fr-FR" dirty="0" smtClean="0"/>
              <a:t>10 € pour un 3 kWc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269999" y="4379685"/>
            <a:ext cx="2726267" cy="1168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vente du surplus n’est pas imposable pour les installations &lt; 3 kWc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0596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L’installateur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132114" y="2029097"/>
            <a:ext cx="3187337" cy="10885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est conseillé de choisir un installateur certifié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7886" t="9845" r="7965" b="9403"/>
          <a:stretch/>
        </p:blipFill>
        <p:spPr>
          <a:xfrm>
            <a:off x="3412127" y="3241605"/>
            <a:ext cx="2116182" cy="1271451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4800328" y="2852705"/>
            <a:ext cx="3875314" cy="5660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Reconnu garant de l’environnement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896983" y="4724800"/>
            <a:ext cx="4545874" cy="7228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qualifications de l’installateur sont nécessaires pour la vente du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7766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Formalités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896983" y="1975982"/>
            <a:ext cx="2987040" cy="426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Déclaration préalable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571898" y="2699188"/>
            <a:ext cx="3927566" cy="461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Demande de raccordement à </a:t>
            </a:r>
            <a:r>
              <a:rPr lang="fr-FR" dirty="0" err="1" smtClean="0"/>
              <a:t>Enédis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268580" y="3702094"/>
            <a:ext cx="4371703" cy="5055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Attestation CONSUEL si vente surplus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001488" y="4725978"/>
            <a:ext cx="5216433" cy="461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Contrat d’obligation d’achat EDF si vente surplus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268580" y="5576268"/>
            <a:ext cx="6130835" cy="58839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L’installateur dans la plupart peut s’</a:t>
            </a:r>
            <a:r>
              <a:rPr lang="fr-FR" dirty="0" err="1" smtClean="0"/>
              <a:t>ocupper</a:t>
            </a:r>
            <a:r>
              <a:rPr lang="fr-FR" dirty="0" smtClean="0"/>
              <a:t> des formalités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4955176" y="2099393"/>
            <a:ext cx="3370215" cy="40045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Délai 1 mois  </a:t>
            </a:r>
            <a:r>
              <a:rPr lang="fr-FR" i="1" dirty="0" smtClean="0"/>
              <a:t>(2 mois secteur ABF)</a:t>
            </a:r>
            <a:endParaRPr lang="fr-FR" i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5834743" y="2784695"/>
            <a:ext cx="2926080" cy="63254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Délai 3 mois (15 jours si pas vente surplus)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71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5238348"/>
          </a:xfrm>
        </p:spPr>
        <p:txBody>
          <a:bodyPr>
            <a:normAutofit lnSpcReduction="10000"/>
          </a:bodyPr>
          <a:lstStyle/>
          <a:p>
            <a:r>
              <a:rPr lang="fr-FR" dirty="0"/>
              <a:t>Icéa coopérative d’intérêt collectif en </a:t>
            </a:r>
            <a:r>
              <a:rPr lang="fr-FR" dirty="0" smtClean="0"/>
              <a:t>chiffres</a:t>
            </a:r>
          </a:p>
          <a:p>
            <a:r>
              <a:rPr lang="fr-FR" dirty="0" smtClean="0"/>
              <a:t>Principe </a:t>
            </a:r>
            <a:r>
              <a:rPr lang="fr-FR" dirty="0"/>
              <a:t>de production d’électricité </a:t>
            </a:r>
            <a:r>
              <a:rPr lang="fr-FR" dirty="0" smtClean="0"/>
              <a:t>photovoltaïque</a:t>
            </a:r>
          </a:p>
          <a:p>
            <a:r>
              <a:rPr lang="fr-FR" dirty="0"/>
              <a:t>Les </a:t>
            </a:r>
            <a:r>
              <a:rPr lang="fr-FR" dirty="0" smtClean="0"/>
              <a:t>unités</a:t>
            </a:r>
          </a:p>
          <a:p>
            <a:r>
              <a:rPr lang="fr-FR" dirty="0"/>
              <a:t>Ma toiture </a:t>
            </a:r>
            <a:r>
              <a:rPr lang="fr-FR" dirty="0" smtClean="0"/>
              <a:t>est-elle éligible?</a:t>
            </a:r>
          </a:p>
          <a:p>
            <a:r>
              <a:rPr lang="fr-FR" dirty="0" smtClean="0"/>
              <a:t>Puissance </a:t>
            </a:r>
            <a:r>
              <a:rPr lang="fr-FR" dirty="0"/>
              <a:t>crête maximum </a:t>
            </a:r>
            <a:r>
              <a:rPr lang="fr-FR" dirty="0" smtClean="0"/>
              <a:t>installable</a:t>
            </a:r>
          </a:p>
          <a:p>
            <a:r>
              <a:rPr lang="fr-FR" dirty="0"/>
              <a:t>Exemple de courbes de </a:t>
            </a:r>
            <a:r>
              <a:rPr lang="fr-FR" dirty="0" smtClean="0"/>
              <a:t>production</a:t>
            </a:r>
          </a:p>
          <a:p>
            <a:r>
              <a:rPr lang="fr-FR" dirty="0"/>
              <a:t>Quelle puissance </a:t>
            </a:r>
            <a:r>
              <a:rPr lang="fr-FR" dirty="0" smtClean="0"/>
              <a:t>installer</a:t>
            </a:r>
            <a:endParaRPr lang="fr-FR" dirty="0"/>
          </a:p>
          <a:p>
            <a:r>
              <a:rPr lang="fr-FR" dirty="0"/>
              <a:t>Le </a:t>
            </a:r>
            <a:r>
              <a:rPr lang="fr-FR" dirty="0" smtClean="0"/>
              <a:t>coût</a:t>
            </a:r>
          </a:p>
          <a:p>
            <a:r>
              <a:rPr lang="fr-FR" dirty="0" smtClean="0"/>
              <a:t>L’installateur</a:t>
            </a:r>
          </a:p>
          <a:p>
            <a:r>
              <a:rPr lang="fr-FR" dirty="0"/>
              <a:t>Optimiser sa </a:t>
            </a:r>
            <a:r>
              <a:rPr lang="fr-FR" dirty="0" smtClean="0"/>
              <a:t>consommation</a:t>
            </a:r>
          </a:p>
          <a:p>
            <a:r>
              <a:rPr lang="fr-FR" dirty="0"/>
              <a:t>Tarifs en obligation d’achat de vente du surplus et </a:t>
            </a:r>
            <a:r>
              <a:rPr lang="fr-FR" dirty="0" smtClean="0"/>
              <a:t>prime</a:t>
            </a:r>
          </a:p>
          <a:p>
            <a:r>
              <a:rPr lang="fr-FR" dirty="0"/>
              <a:t>Batterie </a:t>
            </a:r>
            <a:r>
              <a:rPr lang="fr-FR" dirty="0" smtClean="0"/>
              <a:t>virtuelle</a:t>
            </a:r>
          </a:p>
          <a:p>
            <a:r>
              <a:rPr lang="fr-FR" dirty="0" smtClean="0"/>
              <a:t>Outils</a:t>
            </a:r>
          </a:p>
          <a:p>
            <a:r>
              <a:rPr lang="fr-FR" dirty="0" smtClean="0"/>
              <a:t>Liens utiles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Au menu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3369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4572000" y="1813234"/>
            <a:ext cx="3943350" cy="8447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Ils comptabilisent le </a:t>
            </a:r>
            <a:r>
              <a:rPr lang="fr-FR" dirty="0"/>
              <a:t>surplus mis sur le réseau comme </a:t>
            </a:r>
            <a:r>
              <a:rPr lang="fr-FR" dirty="0" smtClean="0"/>
              <a:t>un crédit d’énergie.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Batterie virtuelle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535576" y="1701173"/>
            <a:ext cx="3796937" cy="775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Des opérateurs proposent des batteries virtuelles. 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1171302" y="2742422"/>
            <a:ext cx="3196046" cy="775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</a:t>
            </a:r>
            <a:r>
              <a:rPr lang="fr-FR" dirty="0" err="1" smtClean="0"/>
              <a:t>autoconsommateur</a:t>
            </a:r>
            <a:r>
              <a:rPr lang="fr-FR" dirty="0" smtClean="0"/>
              <a:t> utilise son crédit d’énergie quand il en a besoin.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788081" y="3319798"/>
            <a:ext cx="2786742" cy="7141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Une redevance est payée à l’opérateur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718457" y="3910150"/>
            <a:ext cx="3431177" cy="940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taxes liées à l’acheminement sont prélevées sur les kWh ainsi consommés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4788081" y="4280461"/>
            <a:ext cx="3606165" cy="8253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n’est plus possible de toucher la prime à l’investissement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1017270" y="5352321"/>
            <a:ext cx="4416879" cy="54811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Bien vérifier la rentabilité avant de souscrire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5808617" y="2566454"/>
            <a:ext cx="2585629" cy="60183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On ne vend plus le surplus à 10 cts/KWh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3094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86268" y="1120784"/>
            <a:ext cx="3953933" cy="4848618"/>
          </a:xfrm>
        </p:spPr>
        <p:txBody>
          <a:bodyPr/>
          <a:lstStyle/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r>
              <a:rPr lang="fr-FR" dirty="0" smtClean="0"/>
              <a:t>Voici un exemple :</a:t>
            </a:r>
            <a:endParaRPr lang="fr-FR" dirty="0">
              <a:hlinkClick r:id="rId2"/>
            </a:endParaRPr>
          </a:p>
          <a:p>
            <a:pPr marL="0" indent="0">
              <a:buNone/>
            </a:pP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</a:t>
            </a:r>
            <a:r>
              <a:rPr lang="fr-FR" dirty="0" smtClean="0">
                <a:hlinkClick r:id="rId2"/>
              </a:rPr>
              <a:t>www.autoconsommer.com</a:t>
            </a:r>
            <a:r>
              <a:rPr lang="fr-FR" dirty="0" smtClean="0"/>
              <a:t>  (</a:t>
            </a:r>
            <a:r>
              <a:rPr lang="fr-FR" dirty="0" err="1" smtClean="0"/>
              <a:t>Axun</a:t>
            </a:r>
            <a:r>
              <a:rPr lang="fr-FR" dirty="0" smtClean="0"/>
              <a:t> distributeur de matériel photovoltaïque) ne demande pas d’inscription et ne propose pas de devis en fin de simulation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201" y="1120784"/>
            <a:ext cx="5003800" cy="5470103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194735" y="1120784"/>
            <a:ext cx="3945466" cy="1193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De nombreux sites proposent des simulateurs, ils émanent la plupart du temps de fournisseurs ou d’installateurs</a:t>
            </a:r>
          </a:p>
        </p:txBody>
      </p:sp>
    </p:spTree>
    <p:extLst>
      <p:ext uri="{BB962C8B-B14F-4D97-AF65-F5344CB8AC3E}">
        <p14:creationId xmlns:p14="http://schemas.microsoft.com/office/powerpoint/2010/main" val="15465512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65867"/>
            <a:ext cx="9132028" cy="2889309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Outils</a:t>
            </a:r>
          </a:p>
        </p:txBody>
      </p:sp>
    </p:spTree>
    <p:extLst>
      <p:ext uri="{BB962C8B-B14F-4D97-AF65-F5344CB8AC3E}">
        <p14:creationId xmlns:p14="http://schemas.microsoft.com/office/powerpoint/2010/main" val="1454297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err="1" smtClean="0"/>
              <a:t>Pvgis</a:t>
            </a:r>
            <a:r>
              <a:rPr lang="fr-FR" dirty="0" smtClean="0"/>
              <a:t> permet de simuler sa production, (programme européen)</a:t>
            </a:r>
          </a:p>
          <a:p>
            <a:pPr marL="0" indent="0">
              <a:buNone/>
            </a:pPr>
            <a:r>
              <a:rPr lang="fr-FR" dirty="0">
                <a:hlinkClick r:id="rId2"/>
              </a:rPr>
              <a:t>https://</a:t>
            </a:r>
            <a:r>
              <a:rPr lang="fr-FR" dirty="0" smtClean="0">
                <a:hlinkClick r:id="rId2"/>
              </a:rPr>
              <a:t>re.jrc.ec.europa.eu/pvg_tools/fr/tools.html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558" y="1710267"/>
            <a:ext cx="5551284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332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288869"/>
            <a:ext cx="8053796" cy="4680534"/>
          </a:xfrm>
        </p:spPr>
        <p:txBody>
          <a:bodyPr>
            <a:normAutofit lnSpcReduction="10000"/>
          </a:bodyPr>
          <a:lstStyle/>
          <a:p>
            <a:r>
              <a:rPr lang="fr-FR" b="1" dirty="0" smtClean="0"/>
              <a:t>Photovoltaïque info :  </a:t>
            </a:r>
            <a:r>
              <a:rPr lang="fr-FR" dirty="0" smtClean="0"/>
              <a:t>Le </a:t>
            </a:r>
            <a:r>
              <a:rPr lang="fr-FR" dirty="0"/>
              <a:t>Centre de Ressources </a:t>
            </a:r>
            <a:r>
              <a:rPr lang="fr-FR" dirty="0" smtClean="0"/>
              <a:t>du Photovoltaïque</a:t>
            </a:r>
            <a:endParaRPr lang="fr-FR" dirty="0">
              <a:hlinkClick r:id="rId2"/>
            </a:endParaRPr>
          </a:p>
          <a:p>
            <a:pPr marL="0" indent="0">
              <a:buNone/>
            </a:pP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</a:t>
            </a:r>
            <a:r>
              <a:rPr lang="fr-FR" dirty="0" smtClean="0">
                <a:hlinkClick r:id="rId2"/>
              </a:rPr>
              <a:t>www.photovoltaique.info</a:t>
            </a:r>
            <a:endParaRPr lang="fr-FR" dirty="0" smtClean="0"/>
          </a:p>
          <a:p>
            <a:pPr marL="0" indent="0">
              <a:buNone/>
            </a:pPr>
            <a:endParaRPr lang="fr-FR" dirty="0" smtClean="0">
              <a:hlinkClick r:id="rId3"/>
            </a:endParaRPr>
          </a:p>
          <a:p>
            <a:r>
              <a:rPr lang="fr-FR" b="1" dirty="0" smtClean="0"/>
              <a:t>Forum </a:t>
            </a:r>
            <a:r>
              <a:rPr lang="fr-FR" b="1" dirty="0" err="1" smtClean="0"/>
              <a:t>photovoltaique</a:t>
            </a:r>
            <a:r>
              <a:rPr lang="fr-FR" b="1" dirty="0" smtClean="0"/>
              <a:t> :  </a:t>
            </a:r>
            <a:r>
              <a:rPr lang="fr-FR" dirty="0" smtClean="0"/>
              <a:t>Forum </a:t>
            </a:r>
            <a:r>
              <a:rPr lang="fr-FR" dirty="0"/>
              <a:t>sur les installations de production d'électricité </a:t>
            </a:r>
            <a:r>
              <a:rPr lang="fr-FR" dirty="0" err="1"/>
              <a:t>photovoltaique</a:t>
            </a:r>
            <a:r>
              <a:rPr lang="fr-FR" dirty="0"/>
              <a:t>/solaire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 smtClean="0">
                <a:hlinkClick r:id="rId3"/>
              </a:rPr>
              <a:t>https</a:t>
            </a:r>
            <a:r>
              <a:rPr lang="fr-FR" dirty="0">
                <a:hlinkClick r:id="rId3"/>
              </a:rPr>
              <a:t>://</a:t>
            </a:r>
            <a:r>
              <a:rPr lang="fr-FR" dirty="0" smtClean="0">
                <a:hlinkClick r:id="rId3"/>
              </a:rPr>
              <a:t>forum-photovoltaique.fr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r>
              <a:rPr lang="fr-FR" b="1" dirty="0" smtClean="0"/>
              <a:t>GPPEP :</a:t>
            </a:r>
            <a:r>
              <a:rPr lang="fr-FR" b="1" dirty="0"/>
              <a:t> </a:t>
            </a:r>
            <a:r>
              <a:rPr lang="fr-FR" dirty="0" smtClean="0"/>
              <a:t>Groupement des particuliers producteurs d’électricité photovoltaïque</a:t>
            </a:r>
          </a:p>
          <a:p>
            <a:pPr marL="0" indent="0">
              <a:buNone/>
            </a:pPr>
            <a:r>
              <a:rPr lang="fr-FR" dirty="0" smtClean="0">
                <a:hlinkClick r:id="rId4"/>
              </a:rPr>
              <a:t>https</a:t>
            </a:r>
            <a:r>
              <a:rPr lang="fr-FR" dirty="0">
                <a:hlinkClick r:id="rId4"/>
              </a:rPr>
              <a:t>://gppep.org</a:t>
            </a:r>
            <a:r>
              <a:rPr lang="fr-FR" dirty="0" smtClean="0">
                <a:hlinkClick r:id="rId4"/>
              </a:rPr>
              <a:t>/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r>
              <a:rPr lang="fr-FR" b="1" dirty="0" smtClean="0"/>
              <a:t>BDPV : </a:t>
            </a:r>
            <a:r>
              <a:rPr lang="fr-FR" dirty="0" smtClean="0"/>
              <a:t>Base de donnée qui permet de surveiller son installation </a:t>
            </a:r>
            <a:endParaRPr lang="fr-FR" dirty="0" smtClean="0">
              <a:hlinkClick r:id="rId5"/>
            </a:endParaRPr>
          </a:p>
          <a:p>
            <a:pPr marL="0" indent="0">
              <a:buNone/>
            </a:pPr>
            <a:r>
              <a:rPr lang="fr-FR" dirty="0" smtClean="0">
                <a:hlinkClick r:id="rId5"/>
              </a:rPr>
              <a:t>https</a:t>
            </a:r>
            <a:r>
              <a:rPr lang="fr-FR" dirty="0">
                <a:hlinkClick r:id="rId5"/>
              </a:rPr>
              <a:t>://www.bdpv.fr/fr</a:t>
            </a:r>
            <a:r>
              <a:rPr lang="fr-FR" dirty="0" smtClean="0">
                <a:hlinkClick r:id="rId5"/>
              </a:rPr>
              <a:t>/</a:t>
            </a:r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Liens utiles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59198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202267"/>
            <a:ext cx="7886700" cy="47671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Soutenir ICEA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151467" y="1879600"/>
            <a:ext cx="5418666" cy="7704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Pour soutenir Icéa et participer à la transition énergétique autrement 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2819400" y="3182670"/>
            <a:ext cx="4851400" cy="6604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VOUS POUVEZ SOUSCRIRE </a:t>
            </a:r>
            <a:r>
              <a:rPr lang="fr-FR" dirty="0"/>
              <a:t>DES PARTS SOCIALES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1574800" y="4250267"/>
            <a:ext cx="4741333" cy="1346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Rendez-vous ici :</a:t>
            </a:r>
          </a:p>
          <a:p>
            <a:pPr algn="ctr"/>
            <a:r>
              <a:rPr lang="fr-FR" sz="3200" dirty="0" smtClean="0"/>
              <a:t>https://icea-en.fr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33198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Nos soutiens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26</a:t>
            </a:fld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299" y="5777122"/>
            <a:ext cx="2176875" cy="8176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68" y="1589318"/>
            <a:ext cx="1432587" cy="153491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"/>
          <a:stretch/>
        </p:blipFill>
        <p:spPr>
          <a:xfrm>
            <a:off x="359453" y="5509672"/>
            <a:ext cx="1528601" cy="80300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29" y="3454068"/>
            <a:ext cx="1656138" cy="165613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02176"/>
            <a:ext cx="1359922" cy="135992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543" y="5333331"/>
            <a:ext cx="1171575" cy="1261396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359453" y="1758919"/>
            <a:ext cx="3694068" cy="167365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chemeClr val="bg1"/>
                </a:solidFill>
              </a:rPr>
              <a:t>Appel à projet Région - ADEME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chemeClr val="bg1"/>
                </a:solidFill>
              </a:rPr>
              <a:t>Aide à la décisio</a:t>
            </a:r>
            <a:r>
              <a:rPr lang="fr-FR" b="1" dirty="0">
                <a:solidFill>
                  <a:schemeClr val="bg1"/>
                </a:solidFill>
              </a:rPr>
              <a:t>n</a:t>
            </a:r>
            <a:endParaRPr lang="fr-FR" b="1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chemeClr val="bg1"/>
                </a:solidFill>
              </a:rPr>
              <a:t>Avance remboursable : 50 000 €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chemeClr val="bg1"/>
                </a:solidFill>
              </a:rPr>
              <a:t>100 000 € pour le 1€ = 1€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68357" y="1589318"/>
            <a:ext cx="3876260" cy="376787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5770773" y="1758920"/>
            <a:ext cx="3267543" cy="1360858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Mise de toits à disposition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Prise de participation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Mise à disposition de salles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Prise de participation symbolique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4398451" y="3455868"/>
            <a:ext cx="4477127" cy="1407098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Communauté d’agglomération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Mise à disposition d’une personne à mi- temps pendant un an et demi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Mise </a:t>
            </a:r>
            <a:r>
              <a:rPr lang="fr-FR" b="1" dirty="0" smtClean="0"/>
              <a:t>de 2 </a:t>
            </a:r>
            <a:r>
              <a:rPr lang="fr-FR" b="1" dirty="0"/>
              <a:t>toits à </a:t>
            </a:r>
            <a:r>
              <a:rPr lang="fr-FR" b="1" dirty="0" smtClean="0"/>
              <a:t>disposition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Prise de </a:t>
            </a:r>
            <a:r>
              <a:rPr lang="fr-FR" b="1" dirty="0" smtClean="0"/>
              <a:t>participation : 10 000 €</a:t>
            </a:r>
            <a:endParaRPr lang="fr-FR" b="1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235713" y="1518332"/>
            <a:ext cx="4802604" cy="1682068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065" y="4946512"/>
            <a:ext cx="1648082" cy="1112853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4235713" y="3246526"/>
            <a:ext cx="4802604" cy="2527934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105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376" y="3230835"/>
            <a:ext cx="3263397" cy="2175598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1078499" y="1243556"/>
            <a:ext cx="1593136" cy="58602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6 </a:t>
            </a:r>
            <a:r>
              <a:rPr lang="fr-FR" b="1" cap="all" dirty="0"/>
              <a:t>ans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5868146" y="1502110"/>
            <a:ext cx="2084173" cy="51718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420 sociétaires</a:t>
            </a:r>
            <a:endParaRPr lang="fr-FR" b="1" cap="all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347577" y="2279356"/>
            <a:ext cx="4338515" cy="648058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160 000 € </a:t>
            </a:r>
            <a:r>
              <a:rPr lang="fr-FR" b="1" cap="all" dirty="0"/>
              <a:t>de capital </a:t>
            </a:r>
            <a:r>
              <a:rPr lang="fr-FR" b="1" cap="all" dirty="0" smtClean="0"/>
              <a:t>social</a:t>
            </a:r>
            <a:endParaRPr lang="fr-FR" b="1" cap="all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6293576" y="2589593"/>
            <a:ext cx="2386147" cy="71937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Une quinzaine de bénévoles</a:t>
            </a:r>
            <a:endParaRPr lang="fr-FR" b="1" cap="all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5043856" y="5486637"/>
            <a:ext cx="3299253" cy="70240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100 000 € de subvention de la région Occitanie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921212" y="3513176"/>
            <a:ext cx="3500846" cy="7219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15 </a:t>
            </a:r>
            <a:r>
              <a:rPr lang="fr-FR" b="1" cap="all" dirty="0" smtClean="0"/>
              <a:t>installations de  6 à 36 kWc</a:t>
            </a:r>
            <a:endParaRPr lang="fr-FR" b="1" cap="all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745874" y="4684869"/>
            <a:ext cx="2314832" cy="7219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267 000 kWh/an</a:t>
            </a:r>
            <a:endParaRPr lang="fr-FR" b="1" cap="all" dirty="0"/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Icéa coopérative d’intérêt collectif en chiffres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3</a:t>
            </a:fld>
            <a:endParaRPr lang="fr-FR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6514027" y="3834732"/>
            <a:ext cx="2314832" cy="7219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Un investissement de 420 000 €</a:t>
            </a:r>
            <a:endParaRPr lang="fr-FR" b="1" cap="all" dirty="0"/>
          </a:p>
        </p:txBody>
      </p:sp>
    </p:spTree>
    <p:extLst>
      <p:ext uri="{BB962C8B-B14F-4D97-AF65-F5344CB8AC3E}">
        <p14:creationId xmlns:p14="http://schemas.microsoft.com/office/powerpoint/2010/main" val="310889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Principe de production d’électricité photovoltaïque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95288" y="1051978"/>
            <a:ext cx="4575017" cy="4257675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5418349" y="2126688"/>
            <a:ext cx="3595023" cy="9840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L’autoconsommation, c’est l’utilisation </a:t>
            </a:r>
            <a:r>
              <a:rPr lang="fr-FR" dirty="0" smtClean="0"/>
              <a:t>de </a:t>
            </a:r>
            <a:r>
              <a:rPr lang="fr-FR" dirty="0"/>
              <a:t>l’électricité solaire sur le lieu où elle est produite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5016138" y="3906896"/>
            <a:ext cx="3997234" cy="7489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</a:t>
            </a:r>
            <a:r>
              <a:rPr lang="fr-FR" dirty="0"/>
              <a:t>surplus </a:t>
            </a:r>
            <a:r>
              <a:rPr lang="fr-FR" dirty="0" smtClean="0"/>
              <a:t>peut être injecté sur le réseau, vendu ou cédé gratuitement </a:t>
            </a:r>
            <a:endParaRPr lang="fr-FR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46535" y="4981993"/>
            <a:ext cx="3317965" cy="72498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L’onduleur peut être remplacé</a:t>
            </a:r>
            <a:br>
              <a:rPr lang="fr-FR" dirty="0"/>
            </a:br>
            <a:r>
              <a:rPr lang="fr-FR" dirty="0"/>
              <a:t> par des </a:t>
            </a:r>
            <a:r>
              <a:rPr lang="fr-FR" dirty="0" smtClean="0"/>
              <a:t>micro-onduleurs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3692435" y="5423846"/>
            <a:ext cx="5320937" cy="5460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stockage </a:t>
            </a:r>
            <a:r>
              <a:rPr lang="fr-FR" dirty="0"/>
              <a:t>dans un parc de </a:t>
            </a:r>
            <a:r>
              <a:rPr lang="fr-FR" dirty="0" smtClean="0"/>
              <a:t>batteries a un prix élevé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1597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28650" y="737995"/>
            <a:ext cx="7886700" cy="424732"/>
          </a:xfrm>
        </p:spPr>
        <p:txBody>
          <a:bodyPr/>
          <a:lstStyle/>
          <a:p>
            <a:r>
              <a:rPr lang="fr-FR" dirty="0" smtClean="0"/>
              <a:t>Les unités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151" y="4766844"/>
            <a:ext cx="2382713" cy="2065018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202461" y="5325265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3200" dirty="0"/>
          </a:p>
        </p:txBody>
      </p:sp>
      <p:sp>
        <p:nvSpPr>
          <p:cNvPr id="2" name="Rectangle à coins arrondis 1"/>
          <p:cNvSpPr/>
          <p:nvPr/>
        </p:nvSpPr>
        <p:spPr>
          <a:xfrm>
            <a:off x="239229" y="1400294"/>
            <a:ext cx="4566025" cy="670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watt-crête  (</a:t>
            </a:r>
            <a:r>
              <a:rPr lang="fr-FR" dirty="0" err="1"/>
              <a:t>Wc</a:t>
            </a:r>
            <a:r>
              <a:rPr lang="fr-FR" dirty="0"/>
              <a:t>) </a:t>
            </a:r>
            <a:r>
              <a:rPr lang="fr-FR" dirty="0" smtClean="0"/>
              <a:t>= puissance </a:t>
            </a:r>
            <a:r>
              <a:rPr lang="fr-FR" dirty="0"/>
              <a:t>d’un </a:t>
            </a:r>
            <a:r>
              <a:rPr lang="fr-FR" dirty="0" smtClean="0"/>
              <a:t>panneau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434409" y="3910800"/>
            <a:ext cx="4929457" cy="9950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Le watt heure (Wh) </a:t>
            </a:r>
            <a:r>
              <a:rPr lang="fr-FR" dirty="0" smtClean="0"/>
              <a:t>= quantité </a:t>
            </a:r>
            <a:r>
              <a:rPr lang="fr-FR" dirty="0"/>
              <a:t>d’énergie produite </a:t>
            </a:r>
            <a:r>
              <a:rPr lang="fr-FR" dirty="0" smtClean="0"/>
              <a:t>ou consommée</a:t>
            </a:r>
            <a:endParaRPr lang="fr-FR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4205545" y="1921926"/>
            <a:ext cx="4765154" cy="48980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les panneaux actuels sont autour de 400 </a:t>
            </a:r>
            <a:r>
              <a:rPr lang="fr-FR" dirty="0" err="1"/>
              <a:t>Wc</a:t>
            </a:r>
            <a:endParaRPr lang="fr-FR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5372829" y="4119122"/>
            <a:ext cx="2107475" cy="44206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1 000 Wh = 1 kWh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2306901" y="4801570"/>
            <a:ext cx="6837099" cy="45860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  <a:p>
            <a:pPr algn="ctr"/>
            <a:r>
              <a:rPr lang="fr-FR" dirty="0" smtClean="0"/>
              <a:t>1 </a:t>
            </a:r>
            <a:r>
              <a:rPr lang="fr-FR" dirty="0"/>
              <a:t>kW fourni pendant 1 heure donnera la quantité d’énergie de 1 kWh</a:t>
            </a:r>
          </a:p>
          <a:p>
            <a:pPr algn="ctr"/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4805254" y="1324394"/>
            <a:ext cx="2554941" cy="40121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1 000 </a:t>
            </a:r>
            <a:r>
              <a:rPr lang="fr-FR" dirty="0" err="1" smtClean="0"/>
              <a:t>Wc</a:t>
            </a:r>
            <a:r>
              <a:rPr lang="fr-FR" dirty="0" smtClean="0"/>
              <a:t> = 1 kWc</a:t>
            </a:r>
            <a:endParaRPr lang="fr-FR" dirty="0"/>
          </a:p>
        </p:txBody>
      </p:sp>
      <p:sp>
        <p:nvSpPr>
          <p:cNvPr id="20" name="Rectangle à coins arrondis 19"/>
          <p:cNvSpPr/>
          <p:nvPr/>
        </p:nvSpPr>
        <p:spPr>
          <a:xfrm>
            <a:off x="5552149" y="5757021"/>
            <a:ext cx="3085733" cy="72960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560 kWh/an maximum dans la</a:t>
            </a:r>
          </a:p>
          <a:p>
            <a:r>
              <a:rPr lang="fr-FR" dirty="0"/>
              <a:t>région </a:t>
            </a:r>
            <a:r>
              <a:rPr lang="fr-FR" dirty="0" smtClean="0"/>
              <a:t>toulousaine</a:t>
            </a:r>
            <a:endParaRPr lang="fr-FR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2214283" y="5785652"/>
            <a:ext cx="2547692" cy="58529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Un panneau </a:t>
            </a:r>
            <a:r>
              <a:rPr lang="fr-FR" dirty="0"/>
              <a:t>de 400 </a:t>
            </a:r>
            <a:r>
              <a:rPr lang="fr-FR" dirty="0" err="1" smtClean="0"/>
              <a:t>Wc</a:t>
            </a:r>
            <a:endParaRPr lang="fr-FR" dirty="0"/>
          </a:p>
        </p:txBody>
      </p:sp>
      <p:sp>
        <p:nvSpPr>
          <p:cNvPr id="22" name="Flèche droite 21"/>
          <p:cNvSpPr/>
          <p:nvPr/>
        </p:nvSpPr>
        <p:spPr>
          <a:xfrm>
            <a:off x="4805254" y="5933678"/>
            <a:ext cx="703615" cy="37628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droite 18"/>
          <p:cNvSpPr/>
          <p:nvPr/>
        </p:nvSpPr>
        <p:spPr>
          <a:xfrm>
            <a:off x="2539557" y="2886447"/>
            <a:ext cx="888275" cy="4218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à coins arrondis 22"/>
          <p:cNvSpPr/>
          <p:nvPr/>
        </p:nvSpPr>
        <p:spPr>
          <a:xfrm>
            <a:off x="239229" y="2829661"/>
            <a:ext cx="5781103" cy="565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watt (W) </a:t>
            </a:r>
            <a:r>
              <a:rPr lang="fr-FR" dirty="0" smtClean="0"/>
              <a:t>= </a:t>
            </a:r>
            <a:r>
              <a:rPr lang="fr-FR" dirty="0"/>
              <a:t>puissance </a:t>
            </a:r>
            <a:r>
              <a:rPr lang="fr-FR" dirty="0" smtClean="0"/>
              <a:t>fournie  ou absorbée à un </a:t>
            </a:r>
            <a:r>
              <a:rPr lang="fr-FR" dirty="0"/>
              <a:t>instant t </a:t>
            </a:r>
          </a:p>
        </p:txBody>
      </p:sp>
      <p:sp>
        <p:nvSpPr>
          <p:cNvPr id="24" name="Rectangle à coins arrondis 23"/>
          <p:cNvSpPr/>
          <p:nvPr/>
        </p:nvSpPr>
        <p:spPr>
          <a:xfrm>
            <a:off x="6125726" y="2912407"/>
            <a:ext cx="2187388" cy="44833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1 000 W = 1 kW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0084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85333"/>
            <a:ext cx="7886700" cy="4784070"/>
          </a:xfrm>
        </p:spPr>
        <p:txBody>
          <a:bodyPr/>
          <a:lstStyle/>
          <a:p>
            <a:r>
              <a:rPr lang="fr-FR" dirty="0" smtClean="0"/>
              <a:t>Orientation 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	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-1" r="697"/>
          <a:stretch/>
        </p:blipFill>
        <p:spPr>
          <a:xfrm>
            <a:off x="931332" y="1633449"/>
            <a:ext cx="4114801" cy="2834561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5509682" y="1185333"/>
            <a:ext cx="2923118" cy="1164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L'irradiation solaire sera maximum </a:t>
            </a:r>
            <a:r>
              <a:rPr lang="fr-FR" dirty="0" smtClean="0"/>
              <a:t>en juin, juillet, août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8966" y="4638938"/>
            <a:ext cx="6184417" cy="68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Les toitures sont éligibles avec une orientation de – 90° à + 90°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1859" y="2552759"/>
            <a:ext cx="3366173" cy="2086178"/>
          </a:xfrm>
          <a:prstGeom prst="rect">
            <a:avLst/>
          </a:prstGeom>
        </p:spPr>
      </p:pic>
      <p:sp>
        <p:nvSpPr>
          <p:cNvPr id="4" name="Rectangle à coins arrondis 3"/>
          <p:cNvSpPr/>
          <p:nvPr/>
        </p:nvSpPr>
        <p:spPr>
          <a:xfrm>
            <a:off x="3424131" y="5184844"/>
            <a:ext cx="5242560" cy="65059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Il y a </a:t>
            </a:r>
            <a:r>
              <a:rPr lang="fr-FR" dirty="0"/>
              <a:t>des pertes de rendement suivant l’orientation</a:t>
            </a:r>
          </a:p>
        </p:txBody>
      </p:sp>
    </p:spTree>
    <p:extLst>
      <p:ext uri="{BB962C8B-B14F-4D97-AF65-F5344CB8AC3E}">
        <p14:creationId xmlns:p14="http://schemas.microsoft.com/office/powerpoint/2010/main" val="3029083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Surface disponible exploitable 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Inclinaison :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4818" y="2227151"/>
            <a:ext cx="2742777" cy="216535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571999" y="1895892"/>
            <a:ext cx="4075611" cy="141393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Ici le pan éligible au sud-est est très encombrée :</a:t>
            </a:r>
          </a:p>
          <a:p>
            <a:pPr algn="ctr"/>
            <a:r>
              <a:rPr lang="fr-FR" dirty="0" smtClean="0"/>
              <a:t>Velux, cheminée, chauffe-eau solaire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529943" y="3506244"/>
            <a:ext cx="3371729" cy="7027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Prévoir des cheminements de circulation.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524000" y="5639275"/>
            <a:ext cx="7262948" cy="91989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système fonctionnera de 0  à 90 ° avec des pertes de rendement suivant l’inclinaison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2292531" y="4926250"/>
            <a:ext cx="2279469" cy="5166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Optimale </a:t>
            </a:r>
            <a:r>
              <a:rPr lang="fr-FR" dirty="0"/>
              <a:t>30 à 35 </a:t>
            </a:r>
            <a:r>
              <a:rPr lang="fr-FR" dirty="0" smtClean="0"/>
              <a:t>°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4427525" y="4996160"/>
            <a:ext cx="4359423" cy="5636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Dans la région nous sommes plutôt à 20 °</a:t>
            </a:r>
          </a:p>
        </p:txBody>
      </p:sp>
    </p:spTree>
    <p:extLst>
      <p:ext uri="{BB962C8B-B14F-4D97-AF65-F5344CB8AC3E}">
        <p14:creationId xmlns:p14="http://schemas.microsoft.com/office/powerpoint/2010/main" val="274376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Ombrage </a:t>
            </a:r>
            <a:r>
              <a:rPr lang="fr-FR" dirty="0" smtClean="0"/>
              <a:t>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Structure :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741" y="2150533"/>
            <a:ext cx="5502249" cy="1786869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681523" y="1286933"/>
            <a:ext cx="3572934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trop d’ombrage le projet ne devient plus </a:t>
            </a:r>
            <a:r>
              <a:rPr lang="fr-FR" dirty="0" smtClean="0"/>
              <a:t>rentable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3233723" y="4430655"/>
            <a:ext cx="5020734" cy="8805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est important de vérifier que la charpente soit en bon état et puisse supporter la surcharge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68498" y="5397764"/>
            <a:ext cx="4144435" cy="4914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Environ 13 kg/m² en superposition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0444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smtClean="0"/>
              <a:t>Les outils</a:t>
            </a:r>
          </a:p>
          <a:p>
            <a:pPr lvl="1"/>
            <a:r>
              <a:rPr lang="fr-FR" dirty="0" err="1" smtClean="0"/>
              <a:t>Geoportail</a:t>
            </a:r>
            <a:r>
              <a:rPr lang="fr-FR" dirty="0" smtClean="0"/>
              <a:t> </a:t>
            </a:r>
            <a:r>
              <a:rPr lang="fr-FR" dirty="0"/>
              <a:t>: </a:t>
            </a:r>
            <a:r>
              <a:rPr lang="fr-FR" dirty="0">
                <a:hlinkClick r:id="rId2"/>
              </a:rPr>
              <a:t>https://www.geoportail.gouv.fr/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</a:t>
            </a:r>
            <a:r>
              <a:rPr lang="fr-FR" dirty="0" smtClean="0"/>
              <a:t>?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12" y="1595065"/>
            <a:ext cx="4254481" cy="1918799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4644861" y="5069111"/>
            <a:ext cx="4379403" cy="100753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</a:t>
            </a:r>
            <a:r>
              <a:rPr lang="fr-FR" dirty="0" err="1" smtClean="0"/>
              <a:t>géoportail</a:t>
            </a:r>
            <a:r>
              <a:rPr lang="fr-FR" dirty="0" smtClean="0"/>
              <a:t> mesure l’orientation par rapport au nord, il faut enlever 180 °,</a:t>
            </a:r>
          </a:p>
          <a:p>
            <a:pPr algn="ctr"/>
            <a:r>
              <a:rPr lang="fr-FR" dirty="0" smtClean="0"/>
              <a:t>ici : 117,3° - 180 °= - 62,7 °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5439" y="1595065"/>
            <a:ext cx="3419855" cy="317126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9333" y="3335820"/>
            <a:ext cx="2696614" cy="277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4978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1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1" id="{52A42D3C-8E09-4BB7-A3DC-55A687565EC0}" vid="{76AE9401-5D20-480C-8770-0B796FBA0D4D}"/>
    </a:ext>
  </a:extLst>
</a:theme>
</file>

<file path=ppt/theme/theme2.xml><?xml version="1.0" encoding="utf-8"?>
<a:theme xmlns:a="http://schemas.openxmlformats.org/drawingml/2006/main" name="Rapport de gestion Activité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3.xml><?xml version="1.0" encoding="utf-8"?>
<a:theme xmlns:a="http://schemas.openxmlformats.org/drawingml/2006/main" name="COLLECTIFS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2860</TotalTime>
  <Words>1165</Words>
  <Application>Microsoft Office PowerPoint</Application>
  <PresentationFormat>Affichage à l'écran (4:3)</PresentationFormat>
  <Paragraphs>221</Paragraphs>
  <Slides>26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Police système Courant</vt:lpstr>
      <vt:lpstr>Thème1</vt:lpstr>
      <vt:lpstr>Rapport de gestion Activité</vt:lpstr>
      <vt:lpstr>COLLECTIFS</vt:lpstr>
      <vt:lpstr>Conception personnalisée</vt:lpstr>
      <vt:lpstr>L’autoconsommation individuelle</vt:lpstr>
      <vt:lpstr>Au menu</vt:lpstr>
      <vt:lpstr>Icéa coopérative d’intérêt collectif en chiffres</vt:lpstr>
      <vt:lpstr>Principe de production d’électricité photovoltaïque</vt:lpstr>
      <vt:lpstr>Les unités</vt:lpstr>
      <vt:lpstr>Ma toiture est elle éligible ?</vt:lpstr>
      <vt:lpstr>Ma toiture est elle éligible ?</vt:lpstr>
      <vt:lpstr>Ma toiture est elle éligible ?</vt:lpstr>
      <vt:lpstr>Ma toiture est elle éligible ? </vt:lpstr>
      <vt:lpstr>Ma toiture est elle éligible ? </vt:lpstr>
      <vt:lpstr>Puissance crête maximum installable</vt:lpstr>
      <vt:lpstr>Exemple de courbes de production</vt:lpstr>
      <vt:lpstr>Exemple de courbes de production</vt:lpstr>
      <vt:lpstr>Quelle puissance installer ?</vt:lpstr>
      <vt:lpstr>Optimiser sa consommation</vt:lpstr>
      <vt:lpstr>Tarifs en obligation d’achat de vente du surplus et prime</vt:lpstr>
      <vt:lpstr>Le coût</vt:lpstr>
      <vt:lpstr>L’installateur</vt:lpstr>
      <vt:lpstr>Formalités</vt:lpstr>
      <vt:lpstr>Batterie virtuelle</vt:lpstr>
      <vt:lpstr>Outils </vt:lpstr>
      <vt:lpstr>Outils</vt:lpstr>
      <vt:lpstr>Outils</vt:lpstr>
      <vt:lpstr>Liens utiles</vt:lpstr>
      <vt:lpstr>Soutenir ICEA</vt:lpstr>
      <vt:lpstr>Nos soutiens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L’autoconsommation individuelle</dc:title>
  <dc:creator>Jean-Paul Gardette</dc:creator>
  <cp:lastModifiedBy>Jean-Paul Gardette</cp:lastModifiedBy>
  <cp:revision>101</cp:revision>
  <cp:lastPrinted>2022-12-02T12:21:03Z</cp:lastPrinted>
  <dcterms:created xsi:type="dcterms:W3CDTF">2022-10-18T11:53:32Z</dcterms:created>
  <dcterms:modified xsi:type="dcterms:W3CDTF">2023-02-02T13:35:11Z</dcterms:modified>
</cp:coreProperties>
</file>