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8"/>
  </p:notesMasterIdLst>
  <p:sldIdLst>
    <p:sldId id="267" r:id="rId3"/>
    <p:sldId id="276" r:id="rId4"/>
    <p:sldId id="275" r:id="rId5"/>
    <p:sldId id="257" r:id="rId6"/>
    <p:sldId id="273" r:id="rId7"/>
    <p:sldId id="258" r:id="rId8"/>
    <p:sldId id="274" r:id="rId9"/>
    <p:sldId id="259" r:id="rId10"/>
    <p:sldId id="280" r:id="rId11"/>
    <p:sldId id="261" r:id="rId12"/>
    <p:sldId id="281" r:id="rId13"/>
    <p:sldId id="282" r:id="rId14"/>
    <p:sldId id="271" r:id="rId15"/>
    <p:sldId id="278" r:id="rId16"/>
    <p:sldId id="279" r:id="rId17"/>
  </p:sldIdLst>
  <p:sldSz cx="9144000" cy="6858000" type="screen4x3"/>
  <p:notesSz cx="6889750" cy="100218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962A"/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66708" autoAdjust="0"/>
  </p:normalViewPr>
  <p:slideViewPr>
    <p:cSldViewPr snapToGrid="0" showGuides="1">
      <p:cViewPr varScale="1">
        <p:scale>
          <a:sx n="74" d="100"/>
          <a:sy n="74" d="100"/>
        </p:scale>
        <p:origin x="2448" y="60"/>
      </p:cViewPr>
      <p:guideLst>
        <p:guide orient="horz" pos="213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108"/>
      </p:cViewPr>
      <p:guideLst>
        <p:guide orient="horz" pos="3157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1" tIns="48316" rIns="96631" bIns="48316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2598" y="0"/>
            <a:ext cx="2985558" cy="502835"/>
          </a:xfrm>
          <a:prstGeom prst="rect">
            <a:avLst/>
          </a:prstGeom>
        </p:spPr>
        <p:txBody>
          <a:bodyPr vert="horz" lIns="96631" tIns="48316" rIns="96631" bIns="48316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850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1" tIns="48316" rIns="96631" bIns="48316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975" y="4823033"/>
            <a:ext cx="5511800" cy="3946119"/>
          </a:xfrm>
          <a:prstGeom prst="rect">
            <a:avLst/>
          </a:prstGeom>
        </p:spPr>
        <p:txBody>
          <a:bodyPr vert="horz" lIns="96631" tIns="48316" rIns="96631" bIns="48316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9056"/>
            <a:ext cx="2985558" cy="502834"/>
          </a:xfrm>
          <a:prstGeom prst="rect">
            <a:avLst/>
          </a:prstGeom>
        </p:spPr>
        <p:txBody>
          <a:bodyPr vert="horz" lIns="96631" tIns="48316" rIns="96631" bIns="48316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2598" y="9519056"/>
            <a:ext cx="2985558" cy="502834"/>
          </a:xfrm>
          <a:prstGeom prst="rect">
            <a:avLst/>
          </a:prstGeom>
        </p:spPr>
        <p:txBody>
          <a:bodyPr vert="horz" lIns="96631" tIns="48316" rIns="96631" bIns="48316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9217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5095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962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591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57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678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129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17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388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038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974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31/01/2023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31/01/2023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31/01/2023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/>
              <a:t>Modifiez les styles du texte du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813355C-04BE-4011-A30E-01E001627A05}" type="datetime1">
              <a:rPr lang="fr-FR" smtClean="0"/>
              <a:t>31/01/2023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11 février 2023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31/01/2023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31/01/2023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31/01/2023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31/01/2023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11 février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5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/>
              <a:t>Modifiez les styles du texte du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31/01/2023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31/01/2023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31/01/2023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31/01/2023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PRESENtation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8" name="Espace réservé du contenu 8"/>
          <p:cNvSpPr>
            <a:spLocks noGrp="1"/>
          </p:cNvSpPr>
          <p:nvPr>
            <p:ph sz="quarter" idx="4294967295"/>
          </p:nvPr>
        </p:nvSpPr>
        <p:spPr>
          <a:xfrm>
            <a:off x="6934200" y="1128713"/>
            <a:ext cx="2209800" cy="5222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z="1600" i="0" dirty="0"/>
              <a:t>11/02/2023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28650" y="1949273"/>
            <a:ext cx="7886700" cy="32293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7200" b="1" cap="all" dirty="0">
                <a:solidFill>
                  <a:srgbClr val="48962A"/>
                </a:solidFill>
              </a:rPr>
              <a:t>I</a:t>
            </a:r>
            <a:r>
              <a:rPr lang="fr-FR" sz="4000" b="1" cap="all" dirty="0"/>
              <a:t>nitiative </a:t>
            </a:r>
            <a:r>
              <a:rPr lang="fr-FR" sz="7200" b="1" cap="all" dirty="0" err="1">
                <a:solidFill>
                  <a:srgbClr val="48962A"/>
                </a:solidFill>
              </a:rPr>
              <a:t>C</a:t>
            </a:r>
            <a:r>
              <a:rPr lang="fr-FR" sz="4000" b="1" cap="all" dirty="0" err="1"/>
              <a:t>itoyennE</a:t>
            </a:r>
            <a:r>
              <a:rPr lang="fr-FR" sz="4000" b="1" cap="all" dirty="0"/>
              <a:t> </a:t>
            </a:r>
            <a:r>
              <a:rPr lang="fr-FR" sz="2000" b="1" cap="all" dirty="0"/>
              <a:t>pour une </a:t>
            </a:r>
            <a:r>
              <a:rPr lang="fr-FR" sz="7200" b="1" cap="all" dirty="0">
                <a:solidFill>
                  <a:srgbClr val="48962A"/>
                </a:solidFill>
              </a:rPr>
              <a:t>E</a:t>
            </a:r>
            <a:r>
              <a:rPr lang="fr-FR" sz="4000" b="1" cap="all" dirty="0"/>
              <a:t>nergie </a:t>
            </a:r>
            <a:r>
              <a:rPr lang="fr-FR" sz="7200" b="1" cap="all" dirty="0">
                <a:solidFill>
                  <a:srgbClr val="48962A"/>
                </a:solidFill>
              </a:rPr>
              <a:t>a</a:t>
            </a:r>
            <a:r>
              <a:rPr lang="fr-FR" sz="4000" b="1" cap="all" dirty="0"/>
              <a:t>lternative</a:t>
            </a: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4241336"/>
              </p:ext>
            </p:extLst>
          </p:nvPr>
        </p:nvGraphicFramePr>
        <p:xfrm>
          <a:off x="322464" y="240506"/>
          <a:ext cx="1911190" cy="15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Image" r:id="rId4" imgW="1441440" imgH="1148760" progId="Photoshop.Image.12">
                  <p:embed/>
                </p:oleObj>
              </mc:Choice>
              <mc:Fallback>
                <p:oleObj name="Image" r:id="rId4" imgW="1441440" imgH="1148760" progId="Photoshop.Imag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2464" y="240506"/>
                        <a:ext cx="1911190" cy="15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7695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6156324" cy="522514"/>
          </a:xfrm>
        </p:spPr>
        <p:txBody>
          <a:bodyPr>
            <a:normAutofit fontScale="77500" lnSpcReduction="20000"/>
          </a:bodyPr>
          <a:lstStyle/>
          <a:p>
            <a:r>
              <a:rPr lang="fr-FR" dirty="0"/>
              <a:t>Financement des 15 PREMIERES INSTALLATIONS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235350" y="2691686"/>
            <a:ext cx="3846320" cy="75530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Investissement Total 420 000 €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725" y="4372066"/>
            <a:ext cx="1131359" cy="113135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14" y="1045029"/>
            <a:ext cx="4601158" cy="40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69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5121638" cy="456279"/>
          </a:xfrm>
        </p:spPr>
        <p:txBody>
          <a:bodyPr>
            <a:normAutofit fontScale="85000" lnSpcReduction="10000"/>
          </a:bodyPr>
          <a:lstStyle/>
          <a:p>
            <a:r>
              <a:rPr lang="fr-FR" dirty="0" smtClean="0"/>
              <a:t>Affiliation </a:t>
            </a:r>
            <a:r>
              <a:rPr lang="fr-FR" smtClean="0"/>
              <a:t>de Rayons </a:t>
            </a:r>
            <a:r>
              <a:rPr lang="fr-FR" dirty="0" smtClean="0"/>
              <a:t>Verts A ICEA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11</a:t>
            </a:fld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76213" y="2936383"/>
            <a:ext cx="8510210" cy="85000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2 février 2022 : 1</a:t>
            </a:r>
            <a:r>
              <a:rPr lang="fr-FR" b="1" cap="all" baseline="30000" dirty="0" smtClean="0"/>
              <a:t>ère</a:t>
            </a:r>
            <a:r>
              <a:rPr lang="fr-FR" b="1" cap="all" dirty="0" smtClean="0"/>
              <a:t> réunion du groupe de travail paritaire ICEA/RV avec l’aide D’ECLR 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556517" y="4707454"/>
            <a:ext cx="6441452" cy="57831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9 avril 2022 : création de l’Association Les Rayons Verts</a:t>
            </a:r>
            <a:endParaRPr lang="fr-FR" b="1" cap="all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902642" y="2138648"/>
            <a:ext cx="3846320" cy="6276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Géographiquement proches</a:t>
            </a:r>
            <a:endParaRPr lang="fr-FR" b="1" cap="all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13005" y="3938411"/>
            <a:ext cx="6273418" cy="51541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 : Dissolution de la SCIC Rayons Verts</a:t>
            </a:r>
            <a:endParaRPr lang="fr-FR" b="1" cap="all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35866" y="1128558"/>
            <a:ext cx="8579345" cy="75530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ICEA et Rayons Verts  deux SCIC avec les mêmes objectifs et LES mêmes valeurs</a:t>
            </a:r>
            <a:endParaRPr lang="fr-FR" b="1" cap="all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703541" y="5625970"/>
            <a:ext cx="6629090" cy="58086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14 mai 2022 : Signature de la charte ICEA Rayons Verts</a:t>
            </a:r>
            <a:endParaRPr lang="fr-FR" b="1" cap="all" dirty="0"/>
          </a:p>
        </p:txBody>
      </p:sp>
    </p:spTree>
    <p:extLst>
      <p:ext uri="{BB962C8B-B14F-4D97-AF65-F5344CB8AC3E}">
        <p14:creationId xmlns:p14="http://schemas.microsoft.com/office/powerpoint/2010/main" val="512077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Organisation ICEA - RAYONS VERTS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12</a:t>
            </a:fld>
            <a:endParaRPr lang="fr-FR" dirty="0"/>
          </a:p>
        </p:txBody>
      </p:sp>
      <p:sp>
        <p:nvSpPr>
          <p:cNvPr id="29" name="Rectangle à coins arrondis 28"/>
          <p:cNvSpPr/>
          <p:nvPr/>
        </p:nvSpPr>
        <p:spPr>
          <a:xfrm>
            <a:off x="4161473" y="1132530"/>
            <a:ext cx="2743200" cy="19317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ICEA : adhérente de Rayons Verts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CONSEIL COOPERATIF</a:t>
            </a:r>
            <a:r>
              <a:rPr lang="fr-FR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 représentant au CA  de l'Association Rayons Verts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à coins arrondis 29"/>
          <p:cNvSpPr/>
          <p:nvPr/>
        </p:nvSpPr>
        <p:spPr>
          <a:xfrm>
            <a:off x="104094" y="1891393"/>
            <a:ext cx="2609850" cy="17145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solidFill>
                  <a:srgbClr val="2E75B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Comité d’analyse des projets</a:t>
            </a:r>
            <a:r>
              <a:rPr lang="fr-FR" sz="1400" b="1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1400" b="1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 représentants par groupe locale :</a:t>
            </a:r>
            <a:b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Sélection et suivi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148777" y="4216855"/>
            <a:ext cx="4848225" cy="16466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solidFill>
                  <a:srgbClr val="2E75B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Association  les Rayons Verts : Sociétaire d'Icéa</a:t>
            </a:r>
            <a:endParaRPr lang="fr-FR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Gère les projets locaux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Les membres sont sociétaires d'ICEA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  représentants minimum au conseil coopératif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Collecte des parts sociales </a:t>
            </a:r>
            <a:r>
              <a:rPr lang="fr-FR" sz="16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ICEA (30 % des projets)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7262143" y="3516300"/>
            <a:ext cx="1695896" cy="3429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Gestion </a:t>
            </a:r>
            <a:r>
              <a:rPr lang="fr-FR" sz="14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commune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à coins arrondis 32"/>
          <p:cNvSpPr/>
          <p:nvPr/>
        </p:nvSpPr>
        <p:spPr>
          <a:xfrm>
            <a:off x="6066920" y="4211398"/>
            <a:ext cx="2714625" cy="14405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1600" b="1" dirty="0" smtClean="0">
                <a:solidFill>
                  <a:srgbClr val="2E75B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Icéa </a:t>
            </a:r>
            <a:r>
              <a:rPr lang="fr-FR" sz="1600" b="1" dirty="0">
                <a:solidFill>
                  <a:srgbClr val="2E75B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local </a:t>
            </a:r>
            <a:endParaRPr lang="fr-FR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Gère les projets </a:t>
            </a:r>
            <a:r>
              <a:rPr lang="fr-FR" sz="1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locaux</a:t>
            </a: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4" name="Flèche à angle droit 33"/>
          <p:cNvSpPr/>
          <p:nvPr/>
        </p:nvSpPr>
        <p:spPr>
          <a:xfrm rot="10800000">
            <a:off x="3504248" y="3350079"/>
            <a:ext cx="1828800" cy="866775"/>
          </a:xfrm>
          <a:prstGeom prst="bentUp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5256848" y="3064329"/>
            <a:ext cx="247650" cy="4572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6" name="Flèche droite 35"/>
          <p:cNvSpPr/>
          <p:nvPr/>
        </p:nvSpPr>
        <p:spPr>
          <a:xfrm>
            <a:off x="2717441" y="2149929"/>
            <a:ext cx="1444031" cy="6191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Oriente les </a:t>
            </a:r>
            <a:r>
              <a:rPr lang="fr-FR" sz="12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choix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Flèche à angle droit 36"/>
          <p:cNvSpPr/>
          <p:nvPr/>
        </p:nvSpPr>
        <p:spPr>
          <a:xfrm rot="10800000" flipH="1">
            <a:off x="5256848" y="3350079"/>
            <a:ext cx="1907540" cy="923925"/>
          </a:xfrm>
          <a:prstGeom prst="bentUpArrow">
            <a:avLst>
              <a:gd name="adj1" fmla="val 23969"/>
              <a:gd name="adj2" fmla="val 25000"/>
              <a:gd name="adj3" fmla="val 25000"/>
            </a:avLst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8" name="Flèche à angle droit 37"/>
          <p:cNvSpPr/>
          <p:nvPr/>
        </p:nvSpPr>
        <p:spPr>
          <a:xfrm flipV="1">
            <a:off x="6904673" y="2511244"/>
            <a:ext cx="1524000" cy="962025"/>
          </a:xfrm>
          <a:prstGeom prst="bentUpArrow">
            <a:avLst>
              <a:gd name="adj1" fmla="val 22030"/>
              <a:gd name="adj2" fmla="val 25000"/>
              <a:gd name="adj3" fmla="val 25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9" name="Double flèche horizontale 38"/>
          <p:cNvSpPr/>
          <p:nvPr/>
        </p:nvSpPr>
        <p:spPr>
          <a:xfrm>
            <a:off x="4997002" y="4640659"/>
            <a:ext cx="1069918" cy="6286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REX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911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6156324" cy="795688"/>
          </a:xfrm>
        </p:spPr>
        <p:txBody>
          <a:bodyPr>
            <a:normAutofit/>
          </a:bodyPr>
          <a:lstStyle/>
          <a:p>
            <a:r>
              <a:rPr lang="fr-FR" dirty="0" smtClean="0"/>
              <a:t>Le territoire Icéa – RAYONS VERTS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647" y="4298558"/>
            <a:ext cx="1650910" cy="1034344"/>
          </a:xfrm>
          <a:prstGeom prst="rect">
            <a:avLst/>
          </a:prstGeom>
        </p:spPr>
      </p:pic>
      <p:sp>
        <p:nvSpPr>
          <p:cNvPr id="10" name="Rectangle à coins arrondis 2">
            <a:extLst>
              <a:ext uri="{FF2B5EF4-FFF2-40B4-BE49-F238E27FC236}">
                <a16:creationId xmlns="" xmlns:a16="http://schemas.microsoft.com/office/drawing/2014/main" id="{7CA850D1-D489-875E-D458-EAA5A3D973C9}"/>
              </a:ext>
            </a:extLst>
          </p:cNvPr>
          <p:cNvSpPr/>
          <p:nvPr/>
        </p:nvSpPr>
        <p:spPr>
          <a:xfrm>
            <a:off x="5111945" y="1993463"/>
            <a:ext cx="3745040" cy="162983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Un nouveau territoire englobant la CA du SICOVAL et </a:t>
            </a:r>
            <a:r>
              <a:rPr lang="fr-FR" sz="2400" b="1" dirty="0" smtClean="0"/>
              <a:t>le pays sud-toulousain</a:t>
            </a:r>
            <a:endParaRPr lang="fr-FR" sz="2400" b="1" dirty="0"/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5596019"/>
              </p:ext>
            </p:extLst>
          </p:nvPr>
        </p:nvGraphicFramePr>
        <p:xfrm>
          <a:off x="212914" y="1748765"/>
          <a:ext cx="4899031" cy="4061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Image" r:id="rId5" imgW="5866560" imgH="4863240" progId="Photoshop.Image.12">
                  <p:embed/>
                </p:oleObj>
              </mc:Choice>
              <mc:Fallback>
                <p:oleObj name="Image" r:id="rId5" imgW="5866560" imgH="4863240" progId="Photoshop.Imag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914" y="1748765"/>
                        <a:ext cx="4899031" cy="40610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6907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443171" y="422115"/>
            <a:ext cx="4896016" cy="522514"/>
          </a:xfrm>
        </p:spPr>
        <p:txBody>
          <a:bodyPr/>
          <a:lstStyle/>
          <a:p>
            <a:r>
              <a:rPr lang="fr-FR" dirty="0"/>
              <a:t>La suite des projets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437997" y="3276600"/>
            <a:ext cx="4481848" cy="179767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Les Rayons Verts</a:t>
            </a:r>
          </a:p>
          <a:p>
            <a:r>
              <a:rPr lang="fr-FR" b="1" dirty="0" smtClean="0">
                <a:solidFill>
                  <a:schemeClr val="bg1"/>
                </a:solidFill>
              </a:rPr>
              <a:t>UNE </a:t>
            </a:r>
            <a:r>
              <a:rPr lang="fr-FR" b="1" dirty="0">
                <a:solidFill>
                  <a:schemeClr val="bg1"/>
                </a:solidFill>
              </a:rPr>
              <a:t>CENTRALE PV </a:t>
            </a:r>
            <a:r>
              <a:rPr lang="fr-FR" b="1" dirty="0" smtClean="0">
                <a:solidFill>
                  <a:schemeClr val="bg1"/>
                </a:solidFill>
              </a:rPr>
              <a:t>27 </a:t>
            </a:r>
            <a:r>
              <a:rPr lang="fr-FR" b="1" dirty="0">
                <a:solidFill>
                  <a:schemeClr val="bg1"/>
                </a:solidFill>
              </a:rPr>
              <a:t>kWc SUR LA CANTINE DE LAGARDELLE – travaux </a:t>
            </a:r>
            <a:r>
              <a:rPr lang="fr-FR" b="1" dirty="0" smtClean="0">
                <a:solidFill>
                  <a:schemeClr val="bg1"/>
                </a:solidFill>
              </a:rPr>
              <a:t>aux vacances  de Toussaint </a:t>
            </a:r>
            <a:r>
              <a:rPr lang="fr-FR" b="1" dirty="0">
                <a:solidFill>
                  <a:schemeClr val="bg1"/>
                </a:solidFill>
              </a:rPr>
              <a:t>2023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027291" y="5228822"/>
            <a:ext cx="7785107" cy="102361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PLUSIEURS ETUDES EN COURS DE 36 kWc à 100 kWc</a:t>
            </a:r>
            <a:br>
              <a:rPr lang="fr-FR" b="1" dirty="0">
                <a:solidFill>
                  <a:schemeClr val="bg1"/>
                </a:solidFill>
              </a:rPr>
            </a:br>
            <a:r>
              <a:rPr lang="fr-FR" b="1" dirty="0">
                <a:solidFill>
                  <a:schemeClr val="bg1"/>
                </a:solidFill>
              </a:rPr>
              <a:t> en autoconsommation et  ou en vente totale  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242552" y="1223493"/>
            <a:ext cx="4481848" cy="178609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Icéa :</a:t>
            </a:r>
          </a:p>
          <a:p>
            <a:pPr algn="ctr"/>
            <a:r>
              <a:rPr lang="fr-FR" b="1" dirty="0" smtClean="0"/>
              <a:t>UNE </a:t>
            </a:r>
            <a:r>
              <a:rPr lang="fr-FR" b="1" dirty="0"/>
              <a:t>CENTRALE PV 36 kWc SUR L’ECOLE DAMAS AUBA A CASTANET – travaux </a:t>
            </a:r>
            <a:r>
              <a:rPr lang="fr-FR" b="1" dirty="0" smtClean="0"/>
              <a:t>aux </a:t>
            </a:r>
            <a:r>
              <a:rPr lang="fr-FR" b="1" dirty="0"/>
              <a:t>vacances de </a:t>
            </a:r>
            <a:r>
              <a:rPr lang="fr-FR" b="1" dirty="0" smtClean="0"/>
              <a:t>Pâques 2023</a:t>
            </a:r>
            <a:endParaRPr lang="fr-FR" b="1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845" y="1670932"/>
            <a:ext cx="3998603" cy="2249537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="" xmlns:a16="http://schemas.microsoft.com/office/drawing/2014/main" id="{AEF2EAFB-414D-B73C-9F48-1193B55655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819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LE DEVENIR DE VOTRE COOPERATIVE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615332" y="2179626"/>
            <a:ext cx="7900018" cy="210903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bg1"/>
                </a:solidFill>
              </a:rPr>
              <a:t>C’EST L’OBJET DE CETTE JOURNEE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="" xmlns:a16="http://schemas.microsoft.com/office/drawing/2014/main" id="{8DBC4368-1EF5-4F04-E777-7146C41DAE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64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t>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Qui sommes nous ?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6799254" y="2467932"/>
            <a:ext cx="2160888" cy="38462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+ 425 sociétaires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4542678" y="3830106"/>
            <a:ext cx="3731321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165 000 € de capital social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55553" y="1238220"/>
            <a:ext cx="8804590" cy="4326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 COLLECTIF CITOYEN : SCIC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5228822" y="3120468"/>
            <a:ext cx="3512378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UNE QUINZAINE DE BENEVOLES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4425988" y="4539744"/>
            <a:ext cx="4572000" cy="479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15 TOITURES EQUIPEES EN PHOTOVOTAÏQUE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477899" y="5249382"/>
            <a:ext cx="7401799" cy="453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300 000 KWh/AN – CONSO DE 64 FOYERS </a:t>
            </a:r>
            <a:r>
              <a:rPr lang="fr-FR" dirty="0"/>
              <a:t>(source CRE : 4 679 kWh/foyer/an)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542678" y="1893455"/>
            <a:ext cx="2314832" cy="351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6 ans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3" y="2333790"/>
            <a:ext cx="4158870" cy="263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58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Quelle ORGANISATION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283337" y="1730965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SOCIETE COOPERATIVE D’INTERET COLLECTIF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87"/>
          <a:stretch/>
        </p:blipFill>
        <p:spPr>
          <a:xfrm>
            <a:off x="6098629" y="1532641"/>
            <a:ext cx="1472187" cy="638748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283337" y="2659001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UNE PERSONNE = UNE VOIX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283337" y="4722220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REMUNERATION DES PARTS SOCIALES LIMITEE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283337" y="3744022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57,5 % MINIMUM DES BENEFICES REINVESTIS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131" y="2514600"/>
            <a:ext cx="1818839" cy="8402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209" y="3698063"/>
            <a:ext cx="3492293" cy="204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37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41" y="1411207"/>
            <a:ext cx="5362111" cy="4221892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Où ?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334217" y="2158904"/>
            <a:ext cx="4388143" cy="88051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DANS LE SUD-EST TOULOUSAIN (SICOVAL)</a:t>
            </a:r>
          </a:p>
        </p:txBody>
      </p:sp>
    </p:spTree>
    <p:extLst>
      <p:ext uri="{BB962C8B-B14F-4D97-AF65-F5344CB8AC3E}">
        <p14:creationId xmlns:p14="http://schemas.microsoft.com/office/powerpoint/2010/main" val="1313630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Pourquoi ?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3493" y="1937158"/>
            <a:ext cx="5869577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PRODUIRE DE ENERGIE RENOUVELABLE LOCALEMENT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513882" y="1937157"/>
            <a:ext cx="2446261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CONSOMMER LOCAL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881214" y="2708931"/>
            <a:ext cx="2984346" cy="42743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INVESTIR LOCALEMENT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83494" y="3394120"/>
            <a:ext cx="3557044" cy="7898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ENGENDRER DES RETOMBÉES ÉCONOMIQUES LOCALES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477417" y="4450470"/>
            <a:ext cx="4388143" cy="42175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SENSIBILISER AUX ENJEUX CLIMATIQUES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183493" y="5262835"/>
            <a:ext cx="3647197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IMPLIQUER LES COLLECTIVITES ET LES CITOYENS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4572000" y="5097939"/>
            <a:ext cx="4388143" cy="46700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S’APPROPRIER LES ENJEUX ENERGETIQUES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485" y="2708931"/>
            <a:ext cx="3781753" cy="2148036"/>
          </a:xfrm>
          <a:prstGeom prst="rect">
            <a:avLst/>
          </a:prstGeom>
        </p:spPr>
      </p:pic>
      <p:sp>
        <p:nvSpPr>
          <p:cNvPr id="12" name="Rectangle à coins arrondis 11"/>
          <p:cNvSpPr/>
          <p:nvPr/>
        </p:nvSpPr>
        <p:spPr>
          <a:xfrm>
            <a:off x="1342695" y="1221037"/>
            <a:ext cx="4975991" cy="44957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PROMOUVOIR LA TRANSITION ENERGETIQUE</a:t>
            </a:r>
          </a:p>
        </p:txBody>
      </p:sp>
    </p:spTree>
    <p:extLst>
      <p:ext uri="{BB962C8B-B14F-4D97-AF65-F5344CB8AC3E}">
        <p14:creationId xmlns:p14="http://schemas.microsoft.com/office/powerpoint/2010/main" val="1656955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Comment ?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0734" y="2505490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En développant des moyens de production d’énergie renouvelable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076368" y="5365228"/>
            <a:ext cx="3171567" cy="79349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 FAISANT DES ACTIONS DE SENSIBILISATION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76" y="3662360"/>
            <a:ext cx="2390316" cy="239031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829" y="1477937"/>
            <a:ext cx="3555555" cy="2666667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1327709" y="1313794"/>
            <a:ext cx="4481384" cy="85885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Par une gestion et un investissement citoyen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4217258" y="4144604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En </a:t>
            </a:r>
            <a:r>
              <a:rPr lang="fr-FR" b="1" cap="all" dirty="0" err="1"/>
              <a:t>reinvestissant</a:t>
            </a:r>
            <a:r>
              <a:rPr lang="fr-FR" b="1" cap="all" dirty="0"/>
              <a:t> les </a:t>
            </a:r>
            <a:r>
              <a:rPr lang="fr-FR" b="1" cap="all" dirty="0" err="1"/>
              <a:t>benefices</a:t>
            </a:r>
            <a:r>
              <a:rPr lang="fr-FR" b="1" cap="all" dirty="0"/>
              <a:t> dans d’autres projets </a:t>
            </a:r>
          </a:p>
        </p:txBody>
      </p:sp>
    </p:spTree>
    <p:extLst>
      <p:ext uri="{BB962C8B-B14F-4D97-AF65-F5344CB8AC3E}">
        <p14:creationId xmlns:p14="http://schemas.microsoft.com/office/powerpoint/2010/main" val="1592148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Avec QUI ?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4069777" y="2215537"/>
            <a:ext cx="2333301" cy="47549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AVEC DES CITOYENS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80304" y="3125005"/>
            <a:ext cx="2588651" cy="50453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AVEC DES COLLECTIVITES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787465" y="4107430"/>
            <a:ext cx="2602644" cy="527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AVEC DES ASSOCIATIONS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80304" y="5115119"/>
            <a:ext cx="2565121" cy="4694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AVEC DES ENTREPRISES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082" y="1460221"/>
            <a:ext cx="1767163" cy="165035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484" y="2450347"/>
            <a:ext cx="1232432" cy="132046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572" y="4110435"/>
            <a:ext cx="1328856" cy="66442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681" y="5040359"/>
            <a:ext cx="2356933" cy="88523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133" y="4774864"/>
            <a:ext cx="914402" cy="98450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656" y="2883851"/>
            <a:ext cx="1614678" cy="1090297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787465" y="1410848"/>
            <a:ext cx="4661034" cy="605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MULTI- SOCIETARIAT</a:t>
            </a:r>
          </a:p>
        </p:txBody>
      </p:sp>
    </p:spTree>
    <p:extLst>
      <p:ext uri="{BB962C8B-B14F-4D97-AF65-F5344CB8AC3E}">
        <p14:creationId xmlns:p14="http://schemas.microsoft.com/office/powerpoint/2010/main" val="3313086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LE principe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6" y="1440741"/>
            <a:ext cx="4722243" cy="414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18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3"/>
          </p:nvPr>
        </p:nvSpPr>
        <p:spPr>
          <a:xfrm>
            <a:off x="2359026" y="450762"/>
            <a:ext cx="6156324" cy="698832"/>
          </a:xfrm>
        </p:spPr>
        <p:txBody>
          <a:bodyPr>
            <a:normAutofit fontScale="77500" lnSpcReduction="20000"/>
          </a:bodyPr>
          <a:lstStyle/>
          <a:p>
            <a:r>
              <a:rPr lang="fr-FR" dirty="0"/>
              <a:t>Les 15 </a:t>
            </a:r>
            <a:r>
              <a:rPr lang="fr-FR" dirty="0" smtClean="0"/>
              <a:t>centrales Photovoltaïques réalisées</a:t>
            </a:r>
            <a:br>
              <a:rPr lang="fr-FR" dirty="0" smtClean="0"/>
            </a:br>
            <a:r>
              <a:rPr lang="fr-FR" dirty="0" smtClean="0"/>
              <a:t> de 2018 à2022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76142" y="1496576"/>
            <a:ext cx="3745040" cy="512528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 centrale de 6 kWc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3626701" y="2328279"/>
            <a:ext cx="3745040" cy="47692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10 centrales de 9 kWc</a:t>
            </a:r>
            <a:endParaRPr lang="fr-FR" b="1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86506" y="3231280"/>
            <a:ext cx="3745040" cy="50521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 centrales de  centrales de 36 kWc</a:t>
            </a:r>
            <a:endParaRPr lang="fr-FR" b="1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770310" y="3579202"/>
            <a:ext cx="3745040" cy="5034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 centrales de 32 kWc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1025169" y="4730391"/>
            <a:ext cx="6727912" cy="50521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14  Sur des bâtiments publics et 1 sur un hangar agricole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039710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3187</TotalTime>
  <Words>445</Words>
  <Application>Microsoft Office PowerPoint</Application>
  <PresentationFormat>Affichage à l'écran (4:3)</PresentationFormat>
  <Paragraphs>106</Paragraphs>
  <Slides>15</Slides>
  <Notes>11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Symbol</vt:lpstr>
      <vt:lpstr>Times New Roman</vt:lpstr>
      <vt:lpstr>Thème Office</vt:lpstr>
      <vt:lpstr>Conception personnalisée</vt:lpstr>
      <vt:lpstr>Image</vt:lpstr>
      <vt:lpstr>Adobe Photoshop Image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Jean-Paul Gardette</dc:creator>
  <cp:lastModifiedBy>Jean-Paul Gardette</cp:lastModifiedBy>
  <cp:revision>159</cp:revision>
  <cp:lastPrinted>2022-08-22T08:30:35Z</cp:lastPrinted>
  <dcterms:created xsi:type="dcterms:W3CDTF">2019-04-07T06:53:07Z</dcterms:created>
  <dcterms:modified xsi:type="dcterms:W3CDTF">2023-01-31T18:07:53Z</dcterms:modified>
</cp:coreProperties>
</file>