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67" r:id="rId3"/>
    <p:sldId id="276" r:id="rId4"/>
    <p:sldId id="275" r:id="rId5"/>
    <p:sldId id="257" r:id="rId6"/>
    <p:sldId id="273" r:id="rId7"/>
    <p:sldId id="258" r:id="rId8"/>
    <p:sldId id="274" r:id="rId9"/>
    <p:sldId id="259" r:id="rId10"/>
    <p:sldId id="261" r:id="rId11"/>
    <p:sldId id="271" r:id="rId12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62A"/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66708" autoAdjust="0"/>
  </p:normalViewPr>
  <p:slideViewPr>
    <p:cSldViewPr snapToGrid="0" showGuides="1">
      <p:cViewPr varScale="1">
        <p:scale>
          <a:sx n="74" d="100"/>
          <a:sy n="74" d="100"/>
        </p:scale>
        <p:origin x="172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Finances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91442882803989E-2"/>
          <c:y val="0.19016600038493553"/>
          <c:w val="0.70593180145204659"/>
          <c:h val="0.80649658400359925"/>
        </c:manualLayout>
      </c:layout>
      <c:pie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279-4776-BCE8-522FACFCBE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279-4776-BCE8-522FACFCBE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279-4776-BCE8-522FACFCBE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279-4776-BCE8-522FACFCBE9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279-4776-BCE8-522FACFCBE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0.17762252985354851"/>
                  <c:y val="0.10885488159953201"/>
                </c:manualLayout>
              </c:layout>
              <c:tx>
                <c:rich>
                  <a:bodyPr/>
                  <a:lstStyle/>
                  <a:p>
                    <a:fld id="{92FACB4A-4830-46B9-8D72-785823DC3107}" type="CATEGORYNAME">
                      <a:rPr lang="en-US" sz="1600"/>
                      <a:pPr/>
                      <a:t>[NOM DE CATÉGORIE]</a:t>
                    </a:fld>
                    <a:r>
                      <a:rPr lang="en-US" sz="1600"/>
                      <a:t>
</a:t>
                    </a:r>
                    <a:fld id="{8F66A474-ECD6-44E0-A3D7-7944176F97DB}" type="PERCENTAGE">
                      <a:rPr lang="en-US" sz="1600"/>
                      <a:pPr/>
                      <a:t>[POURCENTAGE]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8.4415050972926356E-2"/>
                  <c:y val="-9.807235388618036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6628624863187645"/>
                      <c:h val="7.7751829363225902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17468220410615778"/>
                  <c:y val="-9.511879674545585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4182747402535534"/>
                  <c:y val="-7.98646383660965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15448565800823"/>
                      <c:h val="0.130966837926202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5557557771332213E-2"/>
                  <c:y val="-1.541372501186371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4497012359102135"/>
                  <c:y val="1.17991862685960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Investissement!$A$68:$A$73</c:f>
              <c:strCache>
                <c:ptCount val="6"/>
                <c:pt idx="0">
                  <c:v>Capital citoyen </c:v>
                </c:pt>
                <c:pt idx="1">
                  <c:v>Subvention  études</c:v>
                </c:pt>
                <c:pt idx="2">
                  <c:v>Subvention  région </c:v>
                </c:pt>
                <c:pt idx="3">
                  <c:v>Avance </c:v>
                </c:pt>
                <c:pt idx="4">
                  <c:v>Emprunt citoyen</c:v>
                </c:pt>
                <c:pt idx="5">
                  <c:v>Emprunt </c:v>
                </c:pt>
              </c:strCache>
            </c:strRef>
          </c:cat>
          <c:val>
            <c:numRef>
              <c:f>Investissement!$B$68:$B$73</c:f>
              <c:numCache>
                <c:formatCode>0%</c:formatCode>
                <c:ptCount val="6"/>
                <c:pt idx="0">
                  <c:v>0.23109961643131102</c:v>
                </c:pt>
                <c:pt idx="1">
                  <c:v>3.2922826124771626E-2</c:v>
                </c:pt>
                <c:pt idx="2">
                  <c:v>0.12077505201851835</c:v>
                </c:pt>
                <c:pt idx="3">
                  <c:v>0.11922512538846826</c:v>
                </c:pt>
                <c:pt idx="4">
                  <c:v>9.0611953716138671E-2</c:v>
                </c:pt>
                <c:pt idx="5">
                  <c:v>0.40536542632079209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279-4776-BCE8-522FACFCBE9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0.06386</cdr:x>
      <cdr:y>0.08531</cdr:y>
    </cdr:from>
    <cdr:to>
      <cdr:x>0.25426</cdr:x>
      <cdr:y>0.31798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6705" y="335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b="1">
            <a:solidFill>
              <a:srgbClr val="00B0F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57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678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129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17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038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974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5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smtClean="0"/>
              <a:t>Au chevet de la terre depuis l’espace</a:t>
            </a:r>
            <a:endParaRPr lang="fr-FR" dirty="0"/>
          </a:p>
        </p:txBody>
      </p:sp>
      <p:sp>
        <p:nvSpPr>
          <p:cNvPr id="8" name="Espace réservé du contenu 8"/>
          <p:cNvSpPr>
            <a:spLocks noGrp="1"/>
          </p:cNvSpPr>
          <p:nvPr>
            <p:ph sz="quarter" idx="4294967295"/>
          </p:nvPr>
        </p:nvSpPr>
        <p:spPr>
          <a:xfrm>
            <a:off x="6934200" y="1128713"/>
            <a:ext cx="2209800" cy="5222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z="1600" i="0" dirty="0" smtClean="0"/>
              <a:t>08/04/2022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28650" y="1949273"/>
            <a:ext cx="7886700" cy="32293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7200" b="1" cap="all" dirty="0" smtClean="0">
                <a:solidFill>
                  <a:srgbClr val="48962A"/>
                </a:solidFill>
              </a:rPr>
              <a:t>I</a:t>
            </a:r>
            <a:r>
              <a:rPr lang="fr-FR" sz="4000" b="1" cap="all" dirty="0" smtClean="0"/>
              <a:t>nitiative </a:t>
            </a:r>
            <a:r>
              <a:rPr lang="fr-FR" sz="7200" b="1" cap="all" dirty="0" smtClean="0">
                <a:solidFill>
                  <a:srgbClr val="48962A"/>
                </a:solidFill>
              </a:rPr>
              <a:t>C</a:t>
            </a:r>
            <a:r>
              <a:rPr lang="fr-FR" sz="4000" b="1" cap="all" dirty="0" smtClean="0"/>
              <a:t>itoyenne </a:t>
            </a:r>
            <a:r>
              <a:rPr lang="fr-FR" sz="2000" b="1" cap="all" dirty="0" smtClean="0"/>
              <a:t>pour une </a:t>
            </a:r>
            <a:r>
              <a:rPr lang="fr-FR" sz="7200" b="1" cap="all" dirty="0" smtClean="0">
                <a:solidFill>
                  <a:srgbClr val="48962A"/>
                </a:solidFill>
              </a:rPr>
              <a:t>E</a:t>
            </a:r>
            <a:r>
              <a:rPr lang="fr-FR" sz="4000" b="1" cap="all" dirty="0" smtClean="0"/>
              <a:t>nergie </a:t>
            </a:r>
            <a:r>
              <a:rPr lang="fr-FR" sz="7200" b="1" cap="all" dirty="0" smtClean="0">
                <a:solidFill>
                  <a:srgbClr val="48962A"/>
                </a:solidFill>
              </a:rPr>
              <a:t>a</a:t>
            </a:r>
            <a:r>
              <a:rPr lang="fr-FR" sz="4000" b="1" cap="all" dirty="0" smtClean="0"/>
              <a:t>lternative</a:t>
            </a:r>
            <a:endParaRPr lang="fr-FR" sz="4000" b="1" cap="all" dirty="0"/>
          </a:p>
        </p:txBody>
      </p:sp>
    </p:spTree>
    <p:extLst>
      <p:ext uri="{BB962C8B-B14F-4D97-AF65-F5344CB8AC3E}">
        <p14:creationId xmlns:p14="http://schemas.microsoft.com/office/powerpoint/2010/main" val="231769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La suite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15332" y="3569180"/>
            <a:ext cx="2293595" cy="53352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CHANGER D’ÉCHELLE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81817" y="4785125"/>
            <a:ext cx="2271231" cy="57633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CRÉER DES EMPLOIS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928054" y="3901675"/>
            <a:ext cx="4848099" cy="6409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AUGMENTER LES ACTIONS DE SENSIBILISATION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432674" y="4938719"/>
            <a:ext cx="3632998" cy="6010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AFFILIER DES COLLECTIFS VOISINS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59" y="4762511"/>
            <a:ext cx="1449678" cy="90826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257577" y="1778821"/>
            <a:ext cx="4481848" cy="110793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INSTALLATION D’UNE CENTRALE PHOTOVOLTAIQUE 32 KWC SUR L’ECOLE DAMAS AUBA A CASTANET</a:t>
            </a:r>
            <a:endParaRPr lang="fr-FR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845" y="1487617"/>
            <a:ext cx="3998603" cy="224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0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Qui sommes nous </a:t>
            </a:r>
            <a:r>
              <a:rPr lang="fr-FR" dirty="0" smtClean="0"/>
              <a:t>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799254" y="2467932"/>
            <a:ext cx="2160888" cy="3846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381 sociétaires</a:t>
            </a:r>
            <a:endParaRPr lang="fr-FR" b="1" cap="all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542678" y="3830106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141 000 €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55553" y="1238220"/>
            <a:ext cx="8804590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 COLLECTIF CITOYEN : SCIC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228822" y="312046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QUINZAINE DE BENEVOLES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425988" y="4539744"/>
            <a:ext cx="4572000" cy="479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15 TOITURES EQUIPEES EN PHOTOVOTAÏQUE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113551" y="5289534"/>
            <a:ext cx="7401799" cy="453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300 000 KWh/AN – CONSO DE </a:t>
            </a:r>
            <a:r>
              <a:rPr lang="fr-FR" b="1" dirty="0" smtClean="0"/>
              <a:t>64 </a:t>
            </a:r>
            <a:r>
              <a:rPr lang="fr-FR" b="1" dirty="0" smtClean="0"/>
              <a:t>FOYERS </a:t>
            </a:r>
            <a:r>
              <a:rPr lang="fr-FR" dirty="0" smtClean="0"/>
              <a:t>(source </a:t>
            </a:r>
            <a:r>
              <a:rPr lang="fr-FR" dirty="0"/>
              <a:t>CRE : 4 679 </a:t>
            </a:r>
            <a:r>
              <a:rPr lang="fr-FR" dirty="0" smtClean="0"/>
              <a:t>kWh/foyer/an)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42678" y="1893455"/>
            <a:ext cx="2314832" cy="351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5 ans</a:t>
            </a:r>
            <a:endParaRPr lang="fr-FR" b="1" cap="all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3" y="2333790"/>
            <a:ext cx="4158870" cy="263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5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Quelle ORGANISATION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83337" y="1730965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SOCIETE COOPERATIVE D’INTERET COLLECTIF</a:t>
            </a:r>
            <a:endParaRPr lang="fr-FR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>
          <a:xfrm>
            <a:off x="6098629" y="1532641"/>
            <a:ext cx="1472187" cy="638748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283337" y="2659001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PERSONNE = UNE VOIX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283337" y="4722220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REMUNERATION DES PARTS SOCIALES LIMITE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283337" y="3744022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57,5 </a:t>
            </a:r>
            <a:r>
              <a:rPr lang="fr-FR" b="1" dirty="0" smtClean="0"/>
              <a:t>% MINIMEUM </a:t>
            </a:r>
            <a:r>
              <a:rPr lang="fr-FR" b="1" dirty="0" smtClean="0"/>
              <a:t>DES BENEFICES REINVESTIS</a:t>
            </a:r>
            <a:endParaRPr lang="fr-FR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31" y="2514600"/>
            <a:ext cx="1818839" cy="8402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209" y="3698063"/>
            <a:ext cx="3492293" cy="20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37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41" y="1411207"/>
            <a:ext cx="5362111" cy="4221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Où ?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334217" y="2158904"/>
            <a:ext cx="4388143" cy="88051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DANS LE SUD-EST TOULOUSAIN (SICOVAL)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1363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Pourquoi 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3493" y="1937158"/>
            <a:ext cx="5869577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PRODUIRE DE ENERGIE RENOUVELABLE LOCALEMENT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6513882" y="1937157"/>
            <a:ext cx="2446261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CONSOMMER </a:t>
            </a:r>
            <a:r>
              <a:rPr lang="fr-FR" b="1" dirty="0" smtClean="0"/>
              <a:t>LOCAL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881214" y="2708931"/>
            <a:ext cx="2984346" cy="42743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INVESTIR LOCALEMENT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83494" y="3394120"/>
            <a:ext cx="3557044" cy="7898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ENGENDRER DES RETOMBÉES ÉCONOMIQUES </a:t>
            </a:r>
            <a:r>
              <a:rPr lang="fr-FR" b="1" dirty="0" smtClean="0"/>
              <a:t>LOCALES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7417" y="4450470"/>
            <a:ext cx="4388143" cy="42175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SENSIBLISER AUX ENJEUX CLIMATIQUES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83493" y="5262835"/>
            <a:ext cx="3647197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IMPLIQUER LES COLLECTIVITES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72000" y="5097939"/>
            <a:ext cx="4388143" cy="46700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S’APPROPRIER LES ENJEUX ENERGETIQUES</a:t>
            </a:r>
            <a:endParaRPr lang="fr-FR" b="1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485" y="2708931"/>
            <a:ext cx="3781753" cy="214803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1342695" y="1221037"/>
            <a:ext cx="4975991" cy="44957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PROMOUVOIR LA TRANSITION ENERGETIQUE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56955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Comment ?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734" y="2505490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En développant des moyens de production d’énergie renouvelable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986216" y="5456811"/>
            <a:ext cx="3171567" cy="79349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EN FAISANT DES ACTIONS DE SENSIBILISATION</a:t>
            </a:r>
            <a:endParaRPr lang="fr-FR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76" y="3662360"/>
            <a:ext cx="2390316" cy="239031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29" y="1477937"/>
            <a:ext cx="3555555" cy="2666667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1327709" y="1313794"/>
            <a:ext cx="4481384" cy="85885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Par un gestion et un investissement citoyen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217258" y="4144604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En </a:t>
            </a:r>
            <a:r>
              <a:rPr lang="fr-FR" b="1" cap="all" dirty="0" err="1" smtClean="0"/>
              <a:t>reinvestissant</a:t>
            </a:r>
            <a:r>
              <a:rPr lang="fr-FR" b="1" cap="all" dirty="0" smtClean="0"/>
              <a:t> les </a:t>
            </a:r>
            <a:r>
              <a:rPr lang="fr-FR" b="1" cap="all" dirty="0" err="1" smtClean="0"/>
              <a:t>benefices</a:t>
            </a:r>
            <a:r>
              <a:rPr lang="fr-FR" b="1" cap="all" dirty="0" smtClean="0"/>
              <a:t> dans d’autres projets 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159214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Avec QUI ?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4069777" y="2215537"/>
            <a:ext cx="2333301" cy="47549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CITOYENS</a:t>
            </a:r>
            <a:endParaRPr lang="fr-FR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0304" y="3125005"/>
            <a:ext cx="2588651" cy="50453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COLLECTIVITES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787465" y="4107430"/>
            <a:ext cx="2602644" cy="527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ASSOCIATIONS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80304" y="5115119"/>
            <a:ext cx="2565121" cy="4694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ENTREPRISES</a:t>
            </a:r>
            <a:endParaRPr lang="fr-FR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082" y="1460221"/>
            <a:ext cx="1767163" cy="165035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484" y="2450347"/>
            <a:ext cx="1232432" cy="132046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572" y="4110435"/>
            <a:ext cx="1328856" cy="66442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81" y="5040359"/>
            <a:ext cx="2356933" cy="88523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33" y="4774864"/>
            <a:ext cx="914402" cy="98450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56" y="2883851"/>
            <a:ext cx="1614678" cy="1090297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787465" y="1410848"/>
            <a:ext cx="4661034" cy="605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MULTI- SOCIETARIAT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13086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LE principe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83" y="1414949"/>
            <a:ext cx="5320344" cy="457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1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522514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Financement des 15 PREMIERES INSTALLATIONS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408143" y="3429000"/>
            <a:ext cx="3375256" cy="8627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38 000 € </a:t>
            </a:r>
          </a:p>
          <a:p>
            <a:pPr algn="ctr"/>
            <a:r>
              <a:rPr lang="fr-FR" b="1" cap="all" dirty="0" smtClean="0"/>
              <a:t>Revenu annuel</a:t>
            </a:r>
            <a:br>
              <a:rPr lang="fr-FR" b="1" cap="all" dirty="0" smtClean="0"/>
            </a:br>
            <a:r>
              <a:rPr lang="fr-FR" b="1" cap="all" dirty="0" smtClean="0"/>
              <a:t> brut en 2021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71640" y="1846908"/>
            <a:ext cx="3368233" cy="59312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Investissement 420 000 </a:t>
            </a:r>
            <a:r>
              <a:rPr lang="fr-FR" b="1" cap="all" dirty="0" smtClean="0"/>
              <a:t>€ POUR 15 INSTALLATIONS</a:t>
            </a:r>
            <a:endParaRPr lang="fr-FR" b="1" cap="all" dirty="0"/>
          </a:p>
        </p:txBody>
      </p:sp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6740861"/>
              </p:ext>
            </p:extLst>
          </p:nvPr>
        </p:nvGraphicFramePr>
        <p:xfrm>
          <a:off x="3303369" y="838212"/>
          <a:ext cx="6780266" cy="4943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725" y="4372066"/>
            <a:ext cx="1131359" cy="113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6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2254</TotalTime>
  <Words>237</Words>
  <Application>Microsoft Office PowerPoint</Application>
  <PresentationFormat>Affichage à l'écran (4:3)</PresentationFormat>
  <Paragraphs>72</Paragraphs>
  <Slides>10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Jean-Paul Gardette</dc:creator>
  <cp:lastModifiedBy>Jean-Paul Gardette</cp:lastModifiedBy>
  <cp:revision>121</cp:revision>
  <dcterms:created xsi:type="dcterms:W3CDTF">2019-04-07T06:53:07Z</dcterms:created>
  <dcterms:modified xsi:type="dcterms:W3CDTF">2022-04-08T06:24:53Z</dcterms:modified>
</cp:coreProperties>
</file>