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61" r:id="rId11"/>
    <p:sldId id="271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24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79-4776-BCE8-522FACFCBE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79-4776-BCE8-522FACFCBE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79-4776-BCE8-522FACFCBE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279-4776-BCE8-522FACFCBE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279-4776-BCE8-522FACFCBE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17762252985354851"/>
                  <c:y val="0.10885488159953201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8.4415050972926356E-2"/>
                  <c:y val="-9.807235388618036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628624863187645"/>
                      <c:h val="7.7751829363225902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7468220410615778"/>
                  <c:y val="-9.511879674545585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4182747402535534"/>
                  <c:y val="-7.9864638366096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5557557771332213E-2"/>
                  <c:y val="-1.54137250118637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4497012359102135"/>
                  <c:y val="1.17991862685960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Investissement!$A$68:$A$73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Investissement!$B$68:$B$73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279-4776-BCE8-522FACFCBE9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mtClean="0"/>
              <a:t>Au chevet de la terre depuis l’espace</a:t>
            </a:r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 smtClean="0"/>
              <a:t>08/04/2022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 smtClean="0">
                <a:solidFill>
                  <a:srgbClr val="48962A"/>
                </a:solidFill>
              </a:rPr>
              <a:t>I</a:t>
            </a:r>
            <a:r>
              <a:rPr lang="fr-FR" sz="4000" b="1" cap="all" dirty="0" smtClean="0"/>
              <a:t>nitiative </a:t>
            </a:r>
            <a:r>
              <a:rPr lang="fr-FR" sz="7200" b="1" cap="all" dirty="0" smtClean="0">
                <a:solidFill>
                  <a:srgbClr val="48962A"/>
                </a:solidFill>
              </a:rPr>
              <a:t>C</a:t>
            </a:r>
            <a:r>
              <a:rPr lang="fr-FR" sz="4000" b="1" cap="all" dirty="0" smtClean="0"/>
              <a:t>itoyenne </a:t>
            </a:r>
            <a:r>
              <a:rPr lang="fr-FR" sz="2000" b="1" cap="all" dirty="0" smtClean="0"/>
              <a:t>pour une </a:t>
            </a:r>
            <a:r>
              <a:rPr lang="fr-FR" sz="7200" b="1" cap="all" dirty="0" smtClean="0">
                <a:solidFill>
                  <a:srgbClr val="48962A"/>
                </a:solidFill>
              </a:rPr>
              <a:t>E</a:t>
            </a:r>
            <a:r>
              <a:rPr lang="fr-FR" sz="4000" b="1" cap="all" dirty="0" smtClean="0"/>
              <a:t>nergie </a:t>
            </a:r>
            <a:r>
              <a:rPr lang="fr-FR" sz="7200" b="1" cap="all" dirty="0" smtClean="0">
                <a:solidFill>
                  <a:srgbClr val="48962A"/>
                </a:solidFill>
              </a:rPr>
              <a:t>a</a:t>
            </a:r>
            <a:r>
              <a:rPr lang="fr-FR" sz="4000" b="1" cap="all" dirty="0" smtClean="0"/>
              <a:t>lternative</a:t>
            </a:r>
            <a:endParaRPr lang="fr-FR" sz="4000" b="1" cap="all" dirty="0"/>
          </a:p>
        </p:txBody>
      </p:sp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La suite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3569180"/>
            <a:ext cx="2293595" cy="5335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CHANGER D’ÉCHELLE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81817" y="4785125"/>
            <a:ext cx="2271231" cy="5763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CRÉER DES EMPLOIS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28054" y="3901675"/>
            <a:ext cx="4848099" cy="6409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AUGMENTER LES ACTIONS DE SENSIBILISATION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432674" y="4938719"/>
            <a:ext cx="3632998" cy="6010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AFFILIER DES COLLECTIFS VOISINS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59" y="4762511"/>
            <a:ext cx="1449678" cy="90826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257577" y="1778821"/>
            <a:ext cx="4481848" cy="11079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INSTALLATION D’UNE CENTRALE PHOTOVOLTAIQUE 32 KWC SUR L’ECOLE DAMAS AUBA A CASTANET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487617"/>
            <a:ext cx="3998603" cy="22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381 sociétaires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141 000 €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 COLLECTIF CITOYEN : SCIC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QUINZAINE DE BENEVOLES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15 TOITURES EQUIPEES EN PHOTOVOTAÏQUE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113551" y="5289534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300 000 KWh/AN – CONSO DE 64 FOYERS </a:t>
            </a:r>
            <a:r>
              <a:rPr lang="fr-FR" dirty="0" smtClean="0"/>
              <a:t>(source </a:t>
            </a:r>
            <a:r>
              <a:rPr lang="fr-FR" dirty="0"/>
              <a:t>CRE : 4 679 </a:t>
            </a:r>
            <a:r>
              <a:rPr lang="fr-FR" dirty="0" smtClean="0"/>
              <a:t>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5 ans</a:t>
            </a:r>
            <a:endParaRPr lang="fr-FR" b="1" cap="all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Quelle ORGANISATION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SOCIETE COOPERATIVE D’INTERET COLLECTIF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PERSONNE = UNE VOIX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REMUNERATION DES PARTS SOCIALES LIMITE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57,5 % MINIMEUM DES BENEFICES REINVESTIS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DANS LE SUD-EST TOULOUSAIN (SICOVAL)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PRODUIRE DE ENERGIE RENOUVELABLE LOCALEMENT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CONSOMMER LOCAL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INVESTIR LOCALEMENT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ENGENDRER DES RETOMBÉES ÉCONOMIQUES LOCALES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SENSIBLISER AUX ENJEUX CLIMATIQUES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IMPLIQUER LES COLLECTIVITES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S’APPROPRIER LES ENJEUX ENERGETIQUES</a:t>
            </a:r>
            <a:endParaRPr lang="fr-FR" b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PROMOUVOIR LA TRANSITION ENERGETIQUE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développant des moyens de production d’énergie renouvelable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986216" y="5456811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 FAISANT DES ACTIONS DE SENSIBILISATION</a:t>
            </a:r>
            <a:endParaRPr lang="fr-FR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Par un gestion et un investissement citoyen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</a:t>
            </a:r>
            <a:r>
              <a:rPr lang="fr-FR" b="1" cap="all" dirty="0" err="1" smtClean="0"/>
              <a:t>reinvestissant</a:t>
            </a:r>
            <a:r>
              <a:rPr lang="fr-FR" b="1" cap="all" dirty="0" smtClean="0"/>
              <a:t> les </a:t>
            </a:r>
            <a:r>
              <a:rPr lang="fr-FR" b="1" cap="all" dirty="0" err="1" smtClean="0"/>
              <a:t>benefices</a:t>
            </a:r>
            <a:r>
              <a:rPr lang="fr-FR" b="1" cap="all" dirty="0" smtClean="0"/>
              <a:t> dans d’autres projets 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Avec QUI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CITOYENS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COLLECTIVITES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ASSOCIATIONS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ENTREPRISES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MULTI- SOCIETARIAT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LE principe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3" y="1414949"/>
            <a:ext cx="5320344" cy="457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Financement des 15 PREMIERES INSTALLATIONS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08143" y="3429000"/>
            <a:ext cx="3375256" cy="8627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38 000 € </a:t>
            </a:r>
          </a:p>
          <a:p>
            <a:pPr algn="ctr"/>
            <a:r>
              <a:rPr lang="fr-FR" b="1" cap="all" dirty="0" smtClean="0"/>
              <a:t>Revenu annuel</a:t>
            </a:r>
            <a:br>
              <a:rPr lang="fr-FR" b="1" cap="all" dirty="0" smtClean="0"/>
            </a:br>
            <a:r>
              <a:rPr lang="fr-FR" b="1" cap="all" dirty="0" smtClean="0"/>
              <a:t> brut en 2021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71640" y="1846908"/>
            <a:ext cx="3368233" cy="59312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Investissement 420 000 </a:t>
            </a:r>
            <a:r>
              <a:rPr lang="fr-FR" b="1" cap="all" dirty="0" smtClean="0"/>
              <a:t>€</a:t>
            </a:r>
            <a:endParaRPr lang="fr-FR" b="1" cap="all" dirty="0"/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740861"/>
              </p:ext>
            </p:extLst>
          </p:nvPr>
        </p:nvGraphicFramePr>
        <p:xfrm>
          <a:off x="3303369" y="838212"/>
          <a:ext cx="6780266" cy="494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2254</TotalTime>
  <Words>234</Words>
  <Application>Microsoft Office PowerPoint</Application>
  <PresentationFormat>Affichage à l'écran (4:3)</PresentationFormat>
  <Paragraphs>72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122</cp:revision>
  <dcterms:created xsi:type="dcterms:W3CDTF">2019-04-07T06:53:07Z</dcterms:created>
  <dcterms:modified xsi:type="dcterms:W3CDTF">2022-04-08T06:30:53Z</dcterms:modified>
</cp:coreProperties>
</file>