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67" r:id="rId3"/>
    <p:sldId id="276" r:id="rId4"/>
    <p:sldId id="275" r:id="rId5"/>
    <p:sldId id="257" r:id="rId6"/>
    <p:sldId id="273" r:id="rId7"/>
    <p:sldId id="258" r:id="rId8"/>
    <p:sldId id="274" r:id="rId9"/>
    <p:sldId id="259" r:id="rId10"/>
    <p:sldId id="261" r:id="rId11"/>
    <p:sldId id="271" r:id="rId1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66708" autoAdjust="0"/>
  </p:normalViewPr>
  <p:slideViewPr>
    <p:cSldViewPr snapToGrid="0" showGuides="1">
      <p:cViewPr varScale="1">
        <p:scale>
          <a:sx n="74" d="100"/>
          <a:sy n="74" d="100"/>
        </p:scale>
        <p:origin x="17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6523259891E-2"/>
          <c:y val="0.19494680166380418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279-4776-BCE8-522FACFCBE9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279-4776-BCE8-522FACFCBE9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279-4776-BCE8-522FACFCBE9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279-4776-BCE8-522FACFCBE9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279-4776-BCE8-522FACFCBE9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61201903375613E-3"/>
                  <c:y val="1.02772884356293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Subvention</a:t>
                    </a: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r>
                      <a:rPr lang="en-US" dirty="0" err="1" smtClean="0">
                        <a:solidFill>
                          <a:schemeClr val="tx1"/>
                        </a:solidFill>
                      </a:rPr>
                      <a:t>études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fld id="{6E64B04F-5D09-48A5-822E-7657CF08BAC5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[POURCENTAGE]</a:t>
                    </a:fld>
                    <a:endParaRPr lang="en-US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56075024134601"/>
                      <c:h val="0.261933675852405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23950091455395628"/>
                  <c:y val="-0.1071943067184085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35195145497169"/>
                      <c:h val="0.25259224661373186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175362181920059E-2"/>
                  <c:y val="-7.725484571317889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279-4776-BCE8-522FACFCBE9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  <cdr:relSizeAnchor xmlns:cdr="http://schemas.openxmlformats.org/drawingml/2006/chartDrawing">
    <cdr:from>
      <cdr:x>0.06784</cdr:x>
      <cdr:y>0.02102</cdr:y>
    </cdr:from>
    <cdr:to>
      <cdr:x>0.66919</cdr:x>
      <cdr:y>0.10052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312375" y="85725"/>
          <a:ext cx="2768847" cy="3242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400" b="1" dirty="0">
            <a:solidFill>
              <a:srgbClr val="00B0F0"/>
            </a:solidFill>
          </a:endParaRPr>
        </a:p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400" dirty="0">
            <a:solidFill>
              <a:srgbClr val="00B0F0"/>
            </a:solidFill>
            <a:effectLst/>
          </a:endParaRPr>
        </a:p>
        <a:p xmlns:a="http://schemas.openxmlformats.org/drawingml/2006/main">
          <a:endParaRPr lang="fr-FR" sz="1100" dirty="0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591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5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78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17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038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97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08/04/2022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08/04/2022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mtClean="0"/>
              <a:t>Au chevet de la terre depuis l’espace</a:t>
            </a:r>
            <a:endParaRPr lang="fr-FR" dirty="0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4294967295"/>
          </p:nvPr>
        </p:nvSpPr>
        <p:spPr>
          <a:xfrm>
            <a:off x="6934200" y="1128713"/>
            <a:ext cx="2209800" cy="522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z="1600" i="0" dirty="0" smtClean="0"/>
              <a:t>08/04/2022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28650" y="1949273"/>
            <a:ext cx="7886700" cy="3229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7200" b="1" cap="all" dirty="0" smtClean="0">
                <a:solidFill>
                  <a:srgbClr val="48962A"/>
                </a:solidFill>
              </a:rPr>
              <a:t>I</a:t>
            </a:r>
            <a:r>
              <a:rPr lang="fr-FR" sz="4000" b="1" cap="all" dirty="0" smtClean="0"/>
              <a:t>nitiative </a:t>
            </a:r>
            <a:r>
              <a:rPr lang="fr-FR" sz="7200" b="1" cap="all" dirty="0" smtClean="0">
                <a:solidFill>
                  <a:srgbClr val="48962A"/>
                </a:solidFill>
              </a:rPr>
              <a:t>C</a:t>
            </a:r>
            <a:r>
              <a:rPr lang="fr-FR" sz="4000" b="1" cap="all" dirty="0" smtClean="0"/>
              <a:t>itoyenne </a:t>
            </a:r>
            <a:r>
              <a:rPr lang="fr-FR" sz="2000" b="1" cap="all" dirty="0" smtClean="0"/>
              <a:t>pour une </a:t>
            </a:r>
            <a:r>
              <a:rPr lang="fr-FR" sz="7200" b="1" cap="all" dirty="0" smtClean="0">
                <a:solidFill>
                  <a:srgbClr val="48962A"/>
                </a:solidFill>
              </a:rPr>
              <a:t>E</a:t>
            </a:r>
            <a:r>
              <a:rPr lang="fr-FR" sz="4000" b="1" cap="all" dirty="0" smtClean="0"/>
              <a:t>nergie </a:t>
            </a:r>
            <a:r>
              <a:rPr lang="fr-FR" sz="7200" b="1" cap="all" dirty="0" smtClean="0">
                <a:solidFill>
                  <a:srgbClr val="48962A"/>
                </a:solidFill>
              </a:rPr>
              <a:t>a</a:t>
            </a:r>
            <a:r>
              <a:rPr lang="fr-FR" sz="4000" b="1" cap="all" dirty="0" smtClean="0"/>
              <a:t>lternative</a:t>
            </a:r>
            <a:endParaRPr lang="fr-FR" sz="4000" b="1" cap="all" dirty="0"/>
          </a:p>
        </p:txBody>
      </p:sp>
    </p:spTree>
    <p:extLst>
      <p:ext uri="{BB962C8B-B14F-4D97-AF65-F5344CB8AC3E}">
        <p14:creationId xmlns:p14="http://schemas.microsoft.com/office/powerpoint/2010/main" val="231769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La suite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15332" y="3569180"/>
            <a:ext cx="2293595" cy="5335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CHANGER D’ÉCHELLE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81817" y="4785125"/>
            <a:ext cx="2271231" cy="57633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CRÉER DES EMPLOIS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3928054" y="3901675"/>
            <a:ext cx="4848099" cy="6409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AUGMENTER LES ACTIONS DE SENSIBILISATION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432674" y="4938719"/>
            <a:ext cx="3632998" cy="60107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 smtClean="0">
                <a:solidFill>
                  <a:schemeClr val="bg1"/>
                </a:solidFill>
              </a:rPr>
              <a:t>AFFILIER DES COLLECTIFS VOISINS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59" y="4762511"/>
            <a:ext cx="1449678" cy="90826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257577" y="1778821"/>
            <a:ext cx="4481848" cy="110793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INSTALLATION D’UNE CENTRALE PHOTOVOLTAIQUE 32 KWC SUR L’ECOLE DAMAS AUBA A CASTANET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45" y="1487617"/>
            <a:ext cx="3998603" cy="224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90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Qui sommes nous </a:t>
            </a:r>
            <a:r>
              <a:rPr lang="fr-FR" dirty="0" smtClean="0"/>
              <a:t>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799254" y="2467932"/>
            <a:ext cx="2160888" cy="3846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381 sociétaires</a:t>
            </a:r>
            <a:endParaRPr lang="fr-FR" b="1" cap="all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542678" y="3830106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141 000 € </a:t>
            </a:r>
            <a:r>
              <a:rPr lang="fr-FR" b="1" cap="all" dirty="0"/>
              <a:t>de capital </a:t>
            </a:r>
            <a:r>
              <a:rPr lang="fr-FR" b="1" cap="all" dirty="0" smtClean="0"/>
              <a:t>social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55553" y="123822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 COLLECTIF CITOYEN : SCIC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228822" y="312046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QUINZAINE DE BENEVOLES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425988" y="4539744"/>
            <a:ext cx="4572000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15 TOITURES EQUIPEES EN PHOTOVOTAÏQUE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77899" y="5249382"/>
            <a:ext cx="7401799" cy="453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300 000 KWh/AN – CONSO DE 64 FOYERS </a:t>
            </a:r>
            <a:r>
              <a:rPr lang="fr-FR" dirty="0" smtClean="0"/>
              <a:t>(source </a:t>
            </a:r>
            <a:r>
              <a:rPr lang="fr-FR" dirty="0"/>
              <a:t>CRE : 4 679 </a:t>
            </a:r>
            <a:r>
              <a:rPr lang="fr-FR" dirty="0" smtClean="0"/>
              <a:t>kWh/foyer/an)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42678" y="1893455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5 ans</a:t>
            </a:r>
            <a:endParaRPr lang="fr-FR" b="1" cap="all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3" y="2333790"/>
            <a:ext cx="4158870" cy="26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Quelle ORGANISATION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83337" y="1730965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SOCIETE COOPERATIVE D’INTERET COLLECTIF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6098629" y="1532641"/>
            <a:ext cx="1472187" cy="63874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83337" y="2659001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UNE PERSONNE = UNE VOIX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283337" y="47222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REMUNERATION DES PARTS SOCIALES </a:t>
            </a:r>
            <a:r>
              <a:rPr lang="fr-FR" b="1" dirty="0" smtClean="0"/>
              <a:t>LIMITEE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83337" y="3744022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57,5 % </a:t>
            </a:r>
            <a:r>
              <a:rPr lang="fr-FR" b="1" dirty="0" smtClean="0"/>
              <a:t>MINIMUM </a:t>
            </a:r>
            <a:r>
              <a:rPr lang="fr-FR" b="1" dirty="0" smtClean="0"/>
              <a:t>DES BENEFICES REINVESTIS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1" y="2514600"/>
            <a:ext cx="1818839" cy="840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09" y="3698063"/>
            <a:ext cx="3492293" cy="20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1" y="1411207"/>
            <a:ext cx="5362111" cy="4221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Où ?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334217" y="2158904"/>
            <a:ext cx="4388143" cy="88051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DANS LE SUD-EST TOULOUSAIN (SICOVAL)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1363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Pourquoi 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3493" y="1937158"/>
            <a:ext cx="5869577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PRODUIRE DE ENERGIE RENOUVELABLE LOCALEMENT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6513882" y="1937157"/>
            <a:ext cx="2446261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CONSOMMER LOCAL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81214" y="2708931"/>
            <a:ext cx="2984346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INVESTIR LOCALEMENT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83494" y="3394120"/>
            <a:ext cx="3557044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ENGENDRER DES RETOMBÉES ÉCONOMIQUES LOCALES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477417" y="4450470"/>
            <a:ext cx="4388143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SENSIBILISER </a:t>
            </a:r>
            <a:r>
              <a:rPr lang="fr-FR" b="1" dirty="0" smtClean="0"/>
              <a:t>AUX ENJEUX CLIMATIQUES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83493" y="5262835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IMPLIQUER LES COLLECTIVITES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72000" y="5097939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S’APPROPRIER LES ENJEUX ENERGETIQUES</a:t>
            </a:r>
            <a:endParaRPr lang="fr-FR" b="1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85" y="2708931"/>
            <a:ext cx="3781753" cy="214803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342695" y="1221037"/>
            <a:ext cx="4975991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PROMOUVOIR LA TRANSITION ENERGETIQUE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5695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Comment ?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734" y="2505490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développant des moyens de production d’énergie renouvelable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986216" y="5456811"/>
            <a:ext cx="3171567" cy="79349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 FAISANT DES ACTIONS DE SENSIBILISATION</a:t>
            </a:r>
            <a:endParaRPr lang="fr-FR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3662360"/>
            <a:ext cx="2390316" cy="23903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9" y="1477937"/>
            <a:ext cx="3555555" cy="266666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327709" y="1313794"/>
            <a:ext cx="4481384" cy="85885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Par </a:t>
            </a:r>
            <a:r>
              <a:rPr lang="fr-FR" b="1" cap="all" dirty="0" smtClean="0"/>
              <a:t>une </a:t>
            </a:r>
            <a:r>
              <a:rPr lang="fr-FR" b="1" cap="all" dirty="0" smtClean="0"/>
              <a:t>gestion et un investissement citoyen</a:t>
            </a:r>
            <a:endParaRPr lang="fr-FR" b="1" cap="all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217258" y="4144604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En </a:t>
            </a:r>
            <a:r>
              <a:rPr lang="fr-FR" b="1" cap="all" dirty="0" err="1" smtClean="0"/>
              <a:t>reinvestissant</a:t>
            </a:r>
            <a:r>
              <a:rPr lang="fr-FR" b="1" cap="all" dirty="0" smtClean="0"/>
              <a:t> les </a:t>
            </a:r>
            <a:r>
              <a:rPr lang="fr-FR" b="1" cap="all" dirty="0" err="1" smtClean="0"/>
              <a:t>benefices</a:t>
            </a:r>
            <a:r>
              <a:rPr lang="fr-FR" b="1" cap="all" dirty="0" smtClean="0"/>
              <a:t> dans d’autres projets 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15921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Avec QUI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069777" y="2215537"/>
            <a:ext cx="2333301" cy="47549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CITOYENS</a:t>
            </a:r>
            <a:endParaRPr lang="fr-FR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0304" y="3125005"/>
            <a:ext cx="2588651" cy="50453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COLLECTIVITES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87465" y="4107430"/>
            <a:ext cx="2602644" cy="527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ASSOCIATIONS</a:t>
            </a: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80304" y="5115119"/>
            <a:ext cx="2565121" cy="4694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AVEC DES ENTREPRISES</a:t>
            </a:r>
            <a:endParaRPr lang="fr-FR" b="1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82" y="1460221"/>
            <a:ext cx="1767163" cy="16503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84" y="2450347"/>
            <a:ext cx="1232432" cy="13204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72" y="4110435"/>
            <a:ext cx="1328856" cy="6644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81" y="5040359"/>
            <a:ext cx="2356933" cy="8852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3" y="4774864"/>
            <a:ext cx="914402" cy="98450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6" y="2883851"/>
            <a:ext cx="1614678" cy="1090297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787465" y="1410848"/>
            <a:ext cx="4661034" cy="605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MULTI- SOCIETARIAT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1308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LE principe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83" y="1414949"/>
            <a:ext cx="5320344" cy="457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Financement des 15 PREMIERES INSTALLATIONS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171640" y="3509346"/>
            <a:ext cx="3745040" cy="8627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38 000 </a:t>
            </a:r>
            <a:r>
              <a:rPr lang="fr-FR" b="1" dirty="0" smtClean="0"/>
              <a:t>€ REINVESTIS (2019 et 2020)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71640" y="1846908"/>
            <a:ext cx="3368233" cy="59312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Investissement 420 000 €</a:t>
            </a:r>
            <a:endParaRPr lang="fr-FR" b="1" cap="all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5" y="4372066"/>
            <a:ext cx="1131359" cy="1131359"/>
          </a:xfrm>
          <a:prstGeom prst="rect">
            <a:avLst/>
          </a:prstGeom>
        </p:spPr>
      </p:pic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7501759"/>
              </p:ext>
            </p:extLst>
          </p:nvPr>
        </p:nvGraphicFramePr>
        <p:xfrm>
          <a:off x="3783399" y="1045030"/>
          <a:ext cx="5360601" cy="4458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8566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2421</TotalTime>
  <Words>240</Words>
  <Application>Microsoft Office PowerPoint</Application>
  <PresentationFormat>Affichage à l'écran (4:3)</PresentationFormat>
  <Paragraphs>73</Paragraphs>
  <Slides>10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126</cp:revision>
  <dcterms:created xsi:type="dcterms:W3CDTF">2019-04-07T06:53:07Z</dcterms:created>
  <dcterms:modified xsi:type="dcterms:W3CDTF">2022-04-08T11:13:21Z</dcterms:modified>
</cp:coreProperties>
</file>